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  <p:sldId id="273" r:id="rId3"/>
    <p:sldId id="258" r:id="rId4"/>
    <p:sldId id="274" r:id="rId5"/>
    <p:sldId id="276" r:id="rId6"/>
    <p:sldId id="278" r:id="rId7"/>
    <p:sldId id="270" r:id="rId8"/>
    <p:sldId id="257" r:id="rId9"/>
    <p:sldId id="260" r:id="rId10"/>
    <p:sldId id="261" r:id="rId11"/>
    <p:sldId id="262" r:id="rId12"/>
    <p:sldId id="280" r:id="rId13"/>
    <p:sldId id="281" r:id="rId14"/>
    <p:sldId id="282" r:id="rId15"/>
    <p:sldId id="283" r:id="rId16"/>
    <p:sldId id="284" r:id="rId17"/>
    <p:sldId id="285" r:id="rId18"/>
    <p:sldId id="286" r:id="rId19"/>
    <p:sldId id="287" r:id="rId20"/>
    <p:sldId id="288" r:id="rId21"/>
    <p:sldId id="289" r:id="rId22"/>
    <p:sldId id="290" r:id="rId23"/>
    <p:sldId id="291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660"/>
  </p:normalViewPr>
  <p:slideViewPr>
    <p:cSldViewPr snapToGrid="0">
      <p:cViewPr varScale="1">
        <p:scale>
          <a:sx n="68" d="100"/>
          <a:sy n="68" d="100"/>
        </p:scale>
        <p:origin x="7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0D63D44-56A1-4A6B-B4D2-59DC1BA15CEC}" type="datetimeFigureOut">
              <a:rPr lang="ru-RU" smtClean="0"/>
              <a:t>21.05.2023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1D7661B-BE33-47A3-AB15-0D2093277C9C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27519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63D44-56A1-4A6B-B4D2-59DC1BA15CEC}" type="datetimeFigureOut">
              <a:rPr lang="ru-RU" smtClean="0"/>
              <a:t>21.05.2023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7661B-BE33-47A3-AB15-0D2093277C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8274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63D44-56A1-4A6B-B4D2-59DC1BA15CEC}" type="datetimeFigureOut">
              <a:rPr lang="ru-RU" smtClean="0"/>
              <a:t>21.05.2023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7661B-BE33-47A3-AB15-0D2093277C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7330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63D44-56A1-4A6B-B4D2-59DC1BA15CEC}" type="datetimeFigureOut">
              <a:rPr lang="ru-RU" smtClean="0"/>
              <a:t>21.05.2023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7661B-BE33-47A3-AB15-0D2093277C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8345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0D63D44-56A1-4A6B-B4D2-59DC1BA15CEC}" type="datetimeFigureOut">
              <a:rPr lang="ru-RU" smtClean="0"/>
              <a:t>21.05.2023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1D7661B-BE33-47A3-AB15-0D2093277C9C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4937643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63D44-56A1-4A6B-B4D2-59DC1BA15CEC}" type="datetimeFigureOut">
              <a:rPr lang="ru-RU" smtClean="0"/>
              <a:t>21.05.2023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7661B-BE33-47A3-AB15-0D2093277C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22069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63D44-56A1-4A6B-B4D2-59DC1BA15CEC}" type="datetimeFigureOut">
              <a:rPr lang="ru-RU" smtClean="0"/>
              <a:t>21.05.2023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7661B-BE33-47A3-AB15-0D2093277C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18555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63D44-56A1-4A6B-B4D2-59DC1BA15CEC}" type="datetimeFigureOut">
              <a:rPr lang="ru-RU" smtClean="0"/>
              <a:t>21.05.2023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7661B-BE33-47A3-AB15-0D2093277C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0300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63D44-56A1-4A6B-B4D2-59DC1BA15CEC}" type="datetimeFigureOut">
              <a:rPr lang="ru-RU" smtClean="0"/>
              <a:t>21.05.2023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7661B-BE33-47A3-AB15-0D2093277C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9970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B0D63D44-56A1-4A6B-B4D2-59DC1BA15CEC}" type="datetimeFigureOut">
              <a:rPr lang="ru-RU" smtClean="0"/>
              <a:t>21.05.2023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F1D7661B-BE33-47A3-AB15-0D2093277C9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857957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B0D63D44-56A1-4A6B-B4D2-59DC1BA15CEC}" type="datetimeFigureOut">
              <a:rPr lang="ru-RU" smtClean="0"/>
              <a:t>21.05.2023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F1D7661B-BE33-47A3-AB15-0D2093277C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0587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0D63D44-56A1-4A6B-B4D2-59DC1BA15CEC}" type="datetimeFigureOut">
              <a:rPr lang="ru-RU" smtClean="0"/>
              <a:t>21.05.2023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1D7661B-BE33-47A3-AB15-0D2093277C9C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13273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12874" y="1965960"/>
            <a:ext cx="10412203" cy="292608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sz="660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АООП НОО для обучающихся с НОДА</a:t>
            </a:r>
            <a:br>
              <a:rPr lang="ru-RU" sz="660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ru-RU" sz="660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вариант </a:t>
            </a:r>
            <a:r>
              <a:rPr lang="ru-RU" sz="660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</a:rPr>
              <a:t>6.2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54528" y="5999813"/>
            <a:ext cx="6987645" cy="521833"/>
          </a:xfrm>
        </p:spPr>
        <p:txBody>
          <a:bodyPr>
            <a:norm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20140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77440" y="132201"/>
            <a:ext cx="9246770" cy="1035417"/>
          </a:xfrm>
        </p:spPr>
        <p:txBody>
          <a:bodyPr>
            <a:noAutofit/>
          </a:bodyPr>
          <a:lstStyle/>
          <a:p>
            <a:pPr algn="ctr"/>
            <a:r>
              <a:rPr lang="ru-RU" sz="4000" dirty="0"/>
              <a:t>Коррекционно-развивающая область и  задачи реализации</a:t>
            </a:r>
          </a:p>
        </p:txBody>
      </p:sp>
      <p:graphicFrame>
        <p:nvGraphicFramePr>
          <p:cNvPr id="5" name="Объект 3">
            <a:extLst>
              <a:ext uri="{FF2B5EF4-FFF2-40B4-BE49-F238E27FC236}">
                <a16:creationId xmlns:a16="http://schemas.microsoft.com/office/drawing/2014/main" id="{455EF19E-36DF-4144-BEB3-310B513C7B8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4439823"/>
              </p:ext>
            </p:extLst>
          </p:nvPr>
        </p:nvGraphicFramePr>
        <p:xfrm>
          <a:off x="7835704" y="2625969"/>
          <a:ext cx="3915115" cy="3962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9151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u="sng" dirty="0"/>
                        <a:t>Коррекционные курсы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Объект 3">
            <a:extLst>
              <a:ext uri="{FF2B5EF4-FFF2-40B4-BE49-F238E27FC236}">
                <a16:creationId xmlns:a16="http://schemas.microsoft.com/office/drawing/2014/main" id="{EC30B4C1-3A71-47D7-971A-2957C089E14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8271561"/>
              </p:ext>
            </p:extLst>
          </p:nvPr>
        </p:nvGraphicFramePr>
        <p:xfrm>
          <a:off x="1289342" y="1961034"/>
          <a:ext cx="3831298" cy="1005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312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25895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Речевая практика или другой предмет из компонента Организации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" name="Объект 3">
            <a:extLst>
              <a:ext uri="{FF2B5EF4-FFF2-40B4-BE49-F238E27FC236}">
                <a16:creationId xmlns:a16="http://schemas.microsoft.com/office/drawing/2014/main" id="{318DEAA6-DC9C-4BA6-B2C4-BCC07C15803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6544002"/>
              </p:ext>
            </p:extLst>
          </p:nvPr>
        </p:nvGraphicFramePr>
        <p:xfrm>
          <a:off x="6614854" y="5398240"/>
          <a:ext cx="5009356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093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Основы коммуникации или другой предмет из компонента Организации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" name="Объект 3">
            <a:extLst>
              <a:ext uri="{FF2B5EF4-FFF2-40B4-BE49-F238E27FC236}">
                <a16:creationId xmlns:a16="http://schemas.microsoft.com/office/drawing/2014/main" id="{71BF848A-69D2-4682-8C0E-E727308ED9F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8873045"/>
              </p:ext>
            </p:extLst>
          </p:nvPr>
        </p:nvGraphicFramePr>
        <p:xfrm>
          <a:off x="1428762" y="4033911"/>
          <a:ext cx="2707140" cy="1005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071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010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Психомоторика  и развитие деятельности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" name="Объект 3">
            <a:extLst>
              <a:ext uri="{FF2B5EF4-FFF2-40B4-BE49-F238E27FC236}">
                <a16:creationId xmlns:a16="http://schemas.microsoft.com/office/drawing/2014/main" id="{5D269A5A-F38D-4AD0-B510-AADCA68DDF6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3497164"/>
              </p:ext>
            </p:extLst>
          </p:nvPr>
        </p:nvGraphicFramePr>
        <p:xfrm>
          <a:off x="3204991" y="5648172"/>
          <a:ext cx="2707140" cy="701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071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81825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Двигательная коррекция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16" name="Соединитель: изогнутый 15">
            <a:extLst>
              <a:ext uri="{FF2B5EF4-FFF2-40B4-BE49-F238E27FC236}">
                <a16:creationId xmlns:a16="http://schemas.microsoft.com/office/drawing/2014/main" id="{384525D7-31CF-47C8-AB90-AABC3D187F7C}"/>
              </a:ext>
            </a:extLst>
          </p:cNvPr>
          <p:cNvCxnSpPr>
            <a:cxnSpLocks/>
            <a:stCxn id="5" idx="0"/>
            <a:endCxn id="7" idx="0"/>
          </p:cNvCxnSpPr>
          <p:nvPr/>
        </p:nvCxnSpPr>
        <p:spPr>
          <a:xfrm rot="16200000" flipV="1">
            <a:off x="6166659" y="-1000633"/>
            <a:ext cx="664935" cy="6588270"/>
          </a:xfrm>
          <a:prstGeom prst="curvedConnector3">
            <a:avLst>
              <a:gd name="adj1" fmla="val 172461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Соединитель: изогнутый 16">
            <a:extLst>
              <a:ext uri="{FF2B5EF4-FFF2-40B4-BE49-F238E27FC236}">
                <a16:creationId xmlns:a16="http://schemas.microsoft.com/office/drawing/2014/main" id="{95CBDCF3-026F-4CB8-A579-860836022FB0}"/>
              </a:ext>
            </a:extLst>
          </p:cNvPr>
          <p:cNvCxnSpPr>
            <a:cxnSpLocks/>
            <a:stCxn id="5" idx="1"/>
            <a:endCxn id="9" idx="0"/>
          </p:cNvCxnSpPr>
          <p:nvPr/>
        </p:nvCxnSpPr>
        <p:spPr>
          <a:xfrm rot="10800000" flipV="1">
            <a:off x="2782332" y="2824089"/>
            <a:ext cx="5053372" cy="1209822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Соединитель: изогнутый 18">
            <a:extLst>
              <a:ext uri="{FF2B5EF4-FFF2-40B4-BE49-F238E27FC236}">
                <a16:creationId xmlns:a16="http://schemas.microsoft.com/office/drawing/2014/main" id="{4DBF1073-510C-40CB-96F8-981A55735190}"/>
              </a:ext>
            </a:extLst>
          </p:cNvPr>
          <p:cNvCxnSpPr>
            <a:cxnSpLocks/>
            <a:stCxn id="5" idx="1"/>
            <a:endCxn id="8" idx="0"/>
          </p:cNvCxnSpPr>
          <p:nvPr/>
        </p:nvCxnSpPr>
        <p:spPr>
          <a:xfrm rot="10800000" flipH="1" flipV="1">
            <a:off x="7835704" y="2824088"/>
            <a:ext cx="1283828" cy="2574151"/>
          </a:xfrm>
          <a:prstGeom prst="curvedConnector4">
            <a:avLst>
              <a:gd name="adj1" fmla="val -17806"/>
              <a:gd name="adj2" fmla="val 53848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Соединитель: изогнутый 24">
            <a:extLst>
              <a:ext uri="{FF2B5EF4-FFF2-40B4-BE49-F238E27FC236}">
                <a16:creationId xmlns:a16="http://schemas.microsoft.com/office/drawing/2014/main" id="{59EE9DB8-D62B-478E-9260-5A4BA14CB536}"/>
              </a:ext>
            </a:extLst>
          </p:cNvPr>
          <p:cNvCxnSpPr>
            <a:cxnSpLocks/>
            <a:stCxn id="5" idx="1"/>
            <a:endCxn id="10" idx="0"/>
          </p:cNvCxnSpPr>
          <p:nvPr/>
        </p:nvCxnSpPr>
        <p:spPr>
          <a:xfrm rot="10800000" flipV="1">
            <a:off x="4558562" y="2824088"/>
            <a:ext cx="3277143" cy="2824083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27468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2FB57200-86CF-4726-9FAA-E4ECF8A32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26114"/>
            <a:ext cx="10178322" cy="59602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dirty="0"/>
              <a:t>Содержательный раздел:</a:t>
            </a:r>
            <a:br>
              <a:rPr lang="ru-RU" sz="4000" dirty="0"/>
            </a:br>
            <a:r>
              <a:rPr lang="ru-RU" sz="4000" dirty="0"/>
              <a:t>Универсальные Учебные Действия (УУД)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0C9808F-0D07-4107-9610-72E755138D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1168" y="2106447"/>
            <a:ext cx="6063522" cy="440248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ru-RU" dirty="0"/>
              <a:t>описание ценностных ориентиров образования обучающихся с НОДА на уровне начального общего образования;</a:t>
            </a:r>
          </a:p>
          <a:p>
            <a:r>
              <a:rPr lang="ru-RU" dirty="0"/>
              <a:t> связь универсальных учебных действий с содержанием учебных предметов;</a:t>
            </a:r>
          </a:p>
          <a:p>
            <a:r>
              <a:rPr lang="ru-RU" dirty="0"/>
              <a:t> характеристики личностных, регулятивных, познавательных, коммуникативных универсальных учебных действий обучающихся; типовые задачи формирования личностных, регулятивных, познавательных, коммуникативных универсальных учебных действий; </a:t>
            </a:r>
          </a:p>
          <a:p>
            <a:r>
              <a:rPr lang="ru-RU" dirty="0"/>
              <a:t>описание преемственности программы формирования универсальных учебных действий при переходе от дошкольного к начальному общему образованию.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3280ED5-75AF-4DB7-A7C7-501D5C17B057}"/>
              </a:ext>
            </a:extLst>
          </p:cNvPr>
          <p:cNvSpPr txBox="1"/>
          <p:nvPr/>
        </p:nvSpPr>
        <p:spPr>
          <a:xfrm>
            <a:off x="8661740" y="3419189"/>
            <a:ext cx="2768260" cy="1477328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/>
              <a:t>Программа сформированности УУД: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Определяется на этапе завершения обучения</a:t>
            </a:r>
          </a:p>
          <a:p>
            <a:endParaRPr lang="ru-RU" dirty="0"/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15A49379-2B4B-414C-9523-9AAFF99C42BE}"/>
              </a:ext>
            </a:extLst>
          </p:cNvPr>
          <p:cNvSpPr/>
          <p:nvPr/>
        </p:nvSpPr>
        <p:spPr>
          <a:xfrm>
            <a:off x="3123028" y="1399161"/>
            <a:ext cx="2972972" cy="5960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Программа должна содержать</a:t>
            </a:r>
          </a:p>
        </p:txBody>
      </p:sp>
    </p:spTree>
    <p:extLst>
      <p:ext uri="{BB962C8B-B14F-4D97-AF65-F5344CB8AC3E}">
        <p14:creationId xmlns:p14="http://schemas.microsoft.com/office/powerpoint/2010/main" val="41453877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28097" y="1528"/>
            <a:ext cx="10018713" cy="1094341"/>
          </a:xfrm>
        </p:spPr>
        <p:txBody>
          <a:bodyPr>
            <a:normAutofit/>
          </a:bodyPr>
          <a:lstStyle/>
          <a:p>
            <a:r>
              <a:rPr lang="ru-RU" sz="3200" dirty="0"/>
              <a:t>Программа отдельных учебных предметов, курсов коррекционно-развивающей работы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1029660" y="996157"/>
          <a:ext cx="10717149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71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Разрабатывается на основе 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dirty="0"/>
                        <a:t>требований к личностным, </a:t>
                      </a:r>
                      <a:r>
                        <a:rPr lang="ru-RU" dirty="0" err="1"/>
                        <a:t>метапредметным</a:t>
                      </a:r>
                      <a:r>
                        <a:rPr lang="ru-RU" dirty="0"/>
                        <a:t> и предметным результатам освоения АООП НОО для обучающихся с НОДА и программы формирования универсальных учебных действий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205119" y="2918285"/>
          <a:ext cx="3064668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46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65387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Должна включать 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59627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программа духовно-нравственного развития цель, задачи, основные направления работы, перечень планируемых результатов воспитания (социальных 80 компетенций, моделей </a:t>
                      </a:r>
                      <a:r>
                        <a:rPr lang="ru-RU" dirty="0" err="1"/>
                        <a:t>поведенияо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бучающихся</a:t>
                      </a:r>
                      <a:r>
                        <a:rPr lang="ru-RU" dirty="0"/>
                        <a:t> с НОДА), формы организации работы.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2706">
                <a:tc>
                  <a:txBody>
                    <a:bodyPr/>
                    <a:lstStyle/>
                    <a:p>
                      <a:pPr algn="just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148577" y="2007077"/>
            <a:ext cx="105982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latin typeface="+mj-lt"/>
              </a:rPr>
              <a:t>Программа духовно-нравственного развития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029660" y="2576982"/>
          <a:ext cx="3945719" cy="40470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57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24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/>
                        <a:t>Программа должна обеспечивать: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1303">
                <a:tc>
                  <a:txBody>
                    <a:bodyPr/>
                    <a:lstStyle/>
                    <a:p>
                      <a:r>
                        <a:rPr lang="ru-RU" dirty="0"/>
                        <a:t>организацию системы воспитательных мероприятий, позволяющих обучающемуся использовать на практике полученные знания и усвоенные модели и нормы поведения; формирование целостной образовательной среды, включающей урочную, внеурочную и внешкольную деятельность и учитывающей историко-культурную, этническую и региональную специфику.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8444050" y="4399459"/>
          <a:ext cx="3302759" cy="22394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027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94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Разрабатывается на основе 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49985">
                <a:tc>
                  <a:txBody>
                    <a:bodyPr/>
                    <a:lstStyle/>
                    <a:p>
                      <a:r>
                        <a:rPr lang="ru-RU" dirty="0"/>
                        <a:t>программы, разработанной для общеобразовательной школы, с учетом специфики образовательных потребностей разных групп обучающихся с НОДА.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33787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047" y="150125"/>
            <a:ext cx="11263953" cy="764275"/>
          </a:xfrm>
        </p:spPr>
        <p:txBody>
          <a:bodyPr>
            <a:normAutofit fontScale="90000"/>
          </a:bodyPr>
          <a:lstStyle/>
          <a:p>
            <a:r>
              <a:rPr lang="ru-RU" dirty="0"/>
              <a:t>Программа коррекционной работы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4526" y="914401"/>
            <a:ext cx="10781732" cy="577300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16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064526" y="914400"/>
            <a:ext cx="2838734" cy="137842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Предусматривает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644792" y="914400"/>
            <a:ext cx="3930555" cy="13784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предупреждение вторичных биологических и социальных отклонений в развитии, затрудняющих образование и социализацию ребенка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241951" y="2863194"/>
            <a:ext cx="2825086" cy="11737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медицинское воздействие (коррекцию двигательных нарушений), 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072184" y="4216873"/>
            <a:ext cx="2825086" cy="22723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формирование способов познавательной деятельности, позволяющих учащемуся усваивать общеобразовательные предметы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268036" y="2969811"/>
            <a:ext cx="3057097" cy="35194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формирование у обучающихся с НОДА механизмов компенсации </a:t>
            </a:r>
            <a:r>
              <a:rPr lang="ru-RU" dirty="0" err="1"/>
              <a:t>дефицитарных</a:t>
            </a:r>
            <a:r>
              <a:rPr lang="ru-RU" dirty="0"/>
              <a:t> психомоторных функций, не поддающихся исправлению и освоение </a:t>
            </a:r>
            <a:r>
              <a:rPr lang="ru-RU" dirty="0" err="1"/>
              <a:t>ассистивных</a:t>
            </a:r>
            <a:r>
              <a:rPr lang="ru-RU" dirty="0"/>
              <a:t> средств компенсации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8921089" y="4628581"/>
            <a:ext cx="2825086" cy="18606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специальную психолого- педагогическую (логопедическую работу, а также психологическое сопровождение).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8884700" y="1480495"/>
            <a:ext cx="2825086" cy="27363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коррекцию нарушений психофизического и психофизиологического развития медицинскими, психологическими, педагогическими средствами</a:t>
            </a:r>
          </a:p>
        </p:txBody>
      </p:sp>
      <p:cxnSp>
        <p:nvCxnSpPr>
          <p:cNvPr id="18" name="Скругленная соединительная линия 17"/>
          <p:cNvCxnSpPr/>
          <p:nvPr/>
        </p:nvCxnSpPr>
        <p:spPr>
          <a:xfrm>
            <a:off x="3903260" y="1310185"/>
            <a:ext cx="754040" cy="443553"/>
          </a:xfrm>
          <a:prstGeom prst="curved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Скругленная соединительная линия 19"/>
          <p:cNvCxnSpPr/>
          <p:nvPr/>
        </p:nvCxnSpPr>
        <p:spPr>
          <a:xfrm>
            <a:off x="3903260" y="1753738"/>
            <a:ext cx="4917746" cy="1136175"/>
          </a:xfrm>
          <a:prstGeom prst="curvedConnector3">
            <a:avLst>
              <a:gd name="adj1" fmla="val 4209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2627199" y="2288838"/>
            <a:ext cx="0" cy="52970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Скругленная соединительная линия 32"/>
          <p:cNvCxnSpPr/>
          <p:nvPr/>
        </p:nvCxnSpPr>
        <p:spPr>
          <a:xfrm>
            <a:off x="3531358" y="2288839"/>
            <a:ext cx="1668438" cy="1356246"/>
          </a:xfrm>
          <a:prstGeom prst="curvedConnector3">
            <a:avLst>
              <a:gd name="adj1" fmla="val 50000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Скругленная соединительная линия 42"/>
          <p:cNvCxnSpPr/>
          <p:nvPr/>
        </p:nvCxnSpPr>
        <p:spPr>
          <a:xfrm>
            <a:off x="3484727" y="2288838"/>
            <a:ext cx="5486403" cy="2339742"/>
          </a:xfrm>
          <a:prstGeom prst="curvedConnector3">
            <a:avLst>
              <a:gd name="adj1" fmla="val 50000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61232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37229" y="313899"/>
            <a:ext cx="10795379" cy="6209731"/>
          </a:xfrm>
        </p:spPr>
        <p:txBody>
          <a:bodyPr/>
          <a:lstStyle/>
          <a:p>
            <a:r>
              <a:rPr lang="ru-RU" dirty="0"/>
              <a:t>м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108581" y="764275"/>
            <a:ext cx="3452884" cy="174691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Программа коррекционной работы должна обеспечивать 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910086" y="3275461"/>
            <a:ext cx="2262116" cy="309804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выявление особых образовательных потребностей детей с НОДА, обусловленных недостатками в их физическом и (или) психическом развитии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267434" y="764275"/>
            <a:ext cx="4462818" cy="41625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осуществление индивидуально ориентированной психолого-медико- педагогической помощи детям с НОДА с учетом особенностей психофизического развития и индивидуальных возможностей и ресурсов детей (в соответствии с рекомендациями ПМПК и индивидуальной программой реабилитации (ИПР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422786" y="3275461"/>
            <a:ext cx="2197290" cy="309804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возможность освоения детьми с нарушениями опорно-двигательного аппарата АООП и их адаптации к условиям образовательного учреждения. </a:t>
            </a:r>
          </a:p>
        </p:txBody>
      </p:sp>
      <p:sp>
        <p:nvSpPr>
          <p:cNvPr id="15" name="Стрелка вправо 14"/>
          <p:cNvSpPr/>
          <p:nvPr/>
        </p:nvSpPr>
        <p:spPr>
          <a:xfrm>
            <a:off x="5561465" y="1501254"/>
            <a:ext cx="1705969" cy="50496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>
            <a:off x="2750879" y="2511188"/>
            <a:ext cx="516909" cy="76427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>
            <a:off x="4308430" y="2511188"/>
            <a:ext cx="516909" cy="76427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91678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3" y="212075"/>
            <a:ext cx="10018713" cy="123113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Система оценки планируемых результатов освоения АООП НОО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9116" y="1637731"/>
            <a:ext cx="10631606" cy="5036024"/>
          </a:xfrm>
        </p:spPr>
        <p:txBody>
          <a:bodyPr/>
          <a:lstStyle/>
          <a:p>
            <a:pPr marL="0" indent="0">
              <a:buNone/>
            </a:pPr>
            <a:r>
              <a:rPr lang="ru-RU" sz="2400" b="1" dirty="0"/>
              <a:t>Должна ориентировать образовательный процесс на:</a:t>
            </a:r>
          </a:p>
          <a:p>
            <a:r>
              <a:rPr lang="ru-RU" sz="2400" dirty="0"/>
              <a:t> духовно-нравственное развитие, воспитание обучающихся с НОДА; </a:t>
            </a:r>
          </a:p>
          <a:p>
            <a:r>
              <a:rPr lang="ru-RU" sz="2400" dirty="0"/>
              <a:t>на достижение планируемых результатов освоения содержания учебных предметов НОО и предметов (курсов) коррекционно-развивающей области, формирование универсальных учебных действий; </a:t>
            </a:r>
          </a:p>
          <a:p>
            <a:r>
              <a:rPr lang="ru-RU" sz="2400" dirty="0"/>
              <a:t>обеспечивать комплексный подход к оценке результатов освоения обучающимися с НОДА АООП НОО, позволяющий вести оценку предметных (в том числе результатов освоения коррекционно-развивающей области), </a:t>
            </a:r>
            <a:r>
              <a:rPr lang="ru-RU" sz="2400" dirty="0" err="1"/>
              <a:t>метапредметных</a:t>
            </a:r>
            <a:r>
              <a:rPr lang="ru-RU" sz="2400" dirty="0"/>
              <a:t> и личностных результатов; предусматривать оценку достижений, в том числе итоговую оценку, обучающихся с НОДА, освоивших АООП НОО.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55932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37230" y="341193"/>
            <a:ext cx="11154770" cy="859809"/>
          </a:xfrm>
        </p:spPr>
        <p:txBody>
          <a:bodyPr>
            <a:normAutofit fontScale="90000"/>
          </a:bodyPr>
          <a:lstStyle/>
          <a:p>
            <a:r>
              <a:rPr lang="ru-RU" dirty="0"/>
              <a:t>Программа внеурочной деятельности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37230" y="3560090"/>
            <a:ext cx="106253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+mj-lt"/>
              </a:rPr>
              <a:t>Время, отводимое на внеурочную деятельность </a:t>
            </a:r>
            <a:r>
              <a:rPr lang="ru-RU" sz="2800" dirty="0"/>
              <a:t>за 5 лет обучения составляет 1680 ч</a:t>
            </a:r>
            <a:r>
              <a:rPr lang="ru-RU" sz="2800" dirty="0">
                <a:latin typeface="+mj-lt"/>
              </a:rPr>
              <a:t> </a:t>
            </a: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037230" y="996287"/>
            <a:ext cx="10392770" cy="256380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ru-RU" sz="2800" dirty="0"/>
              <a:t>Внеурочная деятельность организуется по направлениям развития личности (спортивно-оздоровительное, духовно-нравственное, социальное, </a:t>
            </a:r>
            <a:r>
              <a:rPr lang="ru-RU" sz="2800" dirty="0" err="1"/>
              <a:t>общеинтеллектуальное</a:t>
            </a:r>
            <a:r>
              <a:rPr lang="ru-RU" sz="2800" dirty="0"/>
              <a:t>, общекультурное) в таких формах как экскурсии, кружки, секции, «веселые старты», олимпиады, лагеря, походы, проекты и </a:t>
            </a:r>
            <a:r>
              <a:rPr lang="ru-RU" sz="2800" dirty="0" err="1"/>
              <a:t>т.д</a:t>
            </a:r>
            <a:endParaRPr lang="ru-RU" sz="28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6276871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1696" y="1"/>
            <a:ext cx="11250304" cy="1501254"/>
          </a:xfrm>
        </p:spPr>
        <p:txBody>
          <a:bodyPr>
            <a:normAutofit fontScale="90000"/>
          </a:bodyPr>
          <a:lstStyle/>
          <a:p>
            <a:r>
              <a:rPr lang="ru-RU" sz="5400" dirty="0">
                <a:solidFill>
                  <a:srgbClr val="171312"/>
                </a:solidFill>
                <a:latin typeface="Impact" pitchFamily="34"/>
                <a:ea typeface="Microsoft YaHei" pitchFamily="2"/>
              </a:rPr>
              <a:t>ТРЕБОВАНИЯ К УСЛОВИЯМ РЕАЛИЗАЦИИ АООП НОО ДЛЯ ОБУЧАЮЩИХСЯ С НОДА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8174" y="1624084"/>
            <a:ext cx="10754436" cy="5008727"/>
          </a:xfrm>
        </p:spPr>
        <p:txBody>
          <a:bodyPr>
            <a:normAutofit/>
          </a:bodyPr>
          <a:lstStyle/>
          <a:p>
            <a:pPr marL="0" lvl="0" indent="0" algn="just">
              <a:spcBef>
                <a:spcPts val="697"/>
              </a:spcBef>
              <a:buNone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  <a:tab pos="9829800" algn="l"/>
              </a:tabLst>
            </a:pPr>
            <a:r>
              <a:rPr lang="ru-RU" sz="2400" b="1" dirty="0">
                <a:solidFill>
                  <a:srgbClr val="000000"/>
                </a:solidFill>
                <a:latin typeface="Corbel" pitchFamily="34"/>
                <a:ea typeface="Microsoft YaHei" pitchFamily="2"/>
              </a:rPr>
              <a:t>Требования к кадровым условиям:</a:t>
            </a:r>
          </a:p>
          <a:p>
            <a:pPr marL="0" lvl="0" indent="0" algn="just">
              <a:spcBef>
                <a:spcPts val="697"/>
              </a:spcBef>
              <a:buNone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  <a:tab pos="9829800" algn="l"/>
              </a:tabLst>
            </a:pPr>
            <a:r>
              <a:rPr lang="ru-RU" sz="2400" dirty="0">
                <a:solidFill>
                  <a:srgbClr val="000000"/>
                </a:solidFill>
                <a:latin typeface="Corbel" pitchFamily="34"/>
                <a:ea typeface="Microsoft YaHei" pitchFamily="2"/>
              </a:rPr>
              <a:t>Обеспечение узкими специалистами: педагог-психолог, учитель — логопед, учитель — дефектолог</a:t>
            </a:r>
          </a:p>
          <a:p>
            <a:pPr marL="0" lvl="0" indent="0" algn="just">
              <a:spcBef>
                <a:spcPts val="697"/>
              </a:spcBef>
              <a:buNone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  <a:tab pos="9829800" algn="l"/>
              </a:tabLst>
            </a:pPr>
            <a:r>
              <a:rPr lang="ru-RU" sz="2400" dirty="0">
                <a:solidFill>
                  <a:srgbClr val="000000"/>
                </a:solidFill>
                <a:latin typeface="Corbel" pitchFamily="34"/>
                <a:ea typeface="Microsoft YaHei" pitchFamily="2"/>
              </a:rPr>
              <a:t>Обеспеченность медицинскими работниками: врач, </a:t>
            </a:r>
            <a:r>
              <a:rPr lang="ru-RU" sz="2400" dirty="0" err="1">
                <a:solidFill>
                  <a:srgbClr val="000000"/>
                </a:solidFill>
                <a:latin typeface="Corbel" pitchFamily="34"/>
                <a:ea typeface="Microsoft YaHei" pitchFamily="2"/>
              </a:rPr>
              <a:t>мед.сестры</a:t>
            </a:r>
            <a:r>
              <a:rPr lang="ru-RU" sz="2400" dirty="0">
                <a:solidFill>
                  <a:srgbClr val="000000"/>
                </a:solidFill>
                <a:latin typeface="Corbel" pitchFamily="34"/>
                <a:ea typeface="Microsoft YaHei" pitchFamily="2"/>
              </a:rPr>
              <a:t>, инструктор по ЛФК, медицинская сестра по массажу</a:t>
            </a:r>
          </a:p>
          <a:p>
            <a:pPr marL="0" lvl="0" indent="0" algn="just">
              <a:spcBef>
                <a:spcPts val="697"/>
              </a:spcBef>
              <a:buNone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  <a:tab pos="9829800" algn="l"/>
              </a:tabLst>
            </a:pPr>
            <a:r>
              <a:rPr lang="ru-RU" sz="2400" dirty="0">
                <a:solidFill>
                  <a:srgbClr val="000000"/>
                </a:solidFill>
                <a:latin typeface="Corbel" pitchFamily="34"/>
                <a:ea typeface="Microsoft YaHei" pitchFamily="2"/>
                <a:cs typeface="Times New Roman" pitchFamily="18"/>
              </a:rPr>
              <a:t>Кадровая обеспеченность внеурочной деятельности: педагоги </a:t>
            </a:r>
            <a:r>
              <a:rPr lang="ru-RU" sz="2400" dirty="0" err="1">
                <a:solidFill>
                  <a:srgbClr val="000000"/>
                </a:solidFill>
                <a:latin typeface="Corbel" pitchFamily="34"/>
                <a:ea typeface="Microsoft YaHei" pitchFamily="2"/>
                <a:cs typeface="Times New Roman" pitchFamily="18"/>
              </a:rPr>
              <a:t>доп.образования</a:t>
            </a:r>
            <a:r>
              <a:rPr lang="ru-RU" sz="2400" dirty="0">
                <a:solidFill>
                  <a:srgbClr val="000000"/>
                </a:solidFill>
                <a:latin typeface="Corbel" pitchFamily="34"/>
                <a:ea typeface="Microsoft YaHei" pitchFamily="2"/>
                <a:cs typeface="Times New Roman" pitchFamily="18"/>
              </a:rPr>
              <a:t>, инструкторы по адаптивной физической культуре, воспитатели, педагог-библиотекарь, педагог-организатор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8415704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1696" y="0"/>
            <a:ext cx="11250304" cy="2047164"/>
          </a:xfrm>
        </p:spPr>
        <p:txBody>
          <a:bodyPr>
            <a:normAutofit fontScale="90000"/>
          </a:bodyPr>
          <a:lstStyle/>
          <a:p>
            <a:r>
              <a:rPr lang="ru-RU" sz="5400" dirty="0">
                <a:solidFill>
                  <a:srgbClr val="171312"/>
                </a:solidFill>
                <a:latin typeface="Impact" pitchFamily="34"/>
                <a:ea typeface="Microsoft YaHei" pitchFamily="2"/>
              </a:rPr>
              <a:t>ТРЕБОВАНИЯ К УСЛОВИЯМ РЕАЛИЗАЦИИ АООП НОО ДЛЯ ОБУЧАЮЩИХСЯ С НОДА Вариант 6.2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41696" y="2169994"/>
            <a:ext cx="10972800" cy="4688005"/>
          </a:xfrm>
        </p:spPr>
        <p:txBody>
          <a:bodyPr/>
          <a:lstStyle/>
          <a:p>
            <a:pPr marL="0" lvl="0" indent="0" algn="just">
              <a:spcBef>
                <a:spcPts val="697"/>
              </a:spcBef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1" dirty="0">
                <a:solidFill>
                  <a:srgbClr val="000000"/>
                </a:solidFill>
                <a:latin typeface="Corbel" pitchFamily="34"/>
                <a:ea typeface="Microsoft YaHei" pitchFamily="2"/>
              </a:rPr>
              <a:t>Требования к материально-техническим условиям</a:t>
            </a:r>
            <a:r>
              <a:rPr lang="ru-RU" sz="2400" dirty="0">
                <a:solidFill>
                  <a:srgbClr val="000000"/>
                </a:solidFill>
                <a:latin typeface="Corbel" pitchFamily="34"/>
                <a:ea typeface="Microsoft YaHei" pitchFamily="2"/>
              </a:rPr>
              <a:t>:</a:t>
            </a:r>
          </a:p>
          <a:p>
            <a:pPr marL="0" lvl="0" indent="0" algn="just">
              <a:spcBef>
                <a:spcPts val="697"/>
              </a:spcBef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dirty="0">
                <a:solidFill>
                  <a:srgbClr val="000000"/>
                </a:solidFill>
                <a:latin typeface="Corbel" pitchFamily="34"/>
                <a:ea typeface="Microsoft YaHei" pitchFamily="2"/>
              </a:rPr>
              <a:t>К организации пространства</a:t>
            </a:r>
          </a:p>
          <a:p>
            <a:pPr marL="0" lvl="0" indent="0" algn="just">
              <a:spcBef>
                <a:spcPts val="697"/>
              </a:spcBef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dirty="0">
                <a:solidFill>
                  <a:srgbClr val="000000"/>
                </a:solidFill>
                <a:latin typeface="Corbel" pitchFamily="34"/>
                <a:ea typeface="Microsoft YaHei" pitchFamily="2"/>
              </a:rPr>
              <a:t>К организации рабочего места ребёнка с НОДА, в том числе для работы удалённо</a:t>
            </a:r>
          </a:p>
          <a:p>
            <a:pPr marL="0" lvl="0" indent="0" algn="just">
              <a:spcBef>
                <a:spcPts val="697"/>
              </a:spcBef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dirty="0">
                <a:solidFill>
                  <a:srgbClr val="000000"/>
                </a:solidFill>
                <a:latin typeface="Corbel" pitchFamily="34"/>
                <a:ea typeface="Microsoft YaHei" pitchFamily="2"/>
              </a:rPr>
              <a:t>К техническим средствам комфортного доступа ребёнка с НОДА к образованию (</a:t>
            </a:r>
            <a:r>
              <a:rPr lang="ru-RU" sz="2400" dirty="0" err="1">
                <a:solidFill>
                  <a:srgbClr val="000000"/>
                </a:solidFill>
                <a:latin typeface="Corbel" pitchFamily="34"/>
                <a:ea typeface="Microsoft YaHei" pitchFamily="2"/>
              </a:rPr>
              <a:t>ассистивные</a:t>
            </a:r>
            <a:r>
              <a:rPr lang="ru-RU" sz="2400" dirty="0">
                <a:solidFill>
                  <a:srgbClr val="000000"/>
                </a:solidFill>
                <a:latin typeface="Corbel" pitchFamily="34"/>
                <a:ea typeface="Microsoft YaHei" pitchFamily="2"/>
              </a:rPr>
              <a:t> средства и технологии)</a:t>
            </a:r>
          </a:p>
          <a:p>
            <a:pPr marL="0" lvl="0" indent="0" algn="just">
              <a:spcBef>
                <a:spcPts val="697"/>
              </a:spcBef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dirty="0">
                <a:solidFill>
                  <a:srgbClr val="000000"/>
                </a:solidFill>
                <a:latin typeface="Corbel" pitchFamily="34"/>
                <a:ea typeface="Microsoft YaHei" pitchFamily="2"/>
              </a:rPr>
              <a:t>К специальным учебникам, </a:t>
            </a:r>
            <a:r>
              <a:rPr lang="ru-RU" sz="2400" dirty="0" err="1">
                <a:solidFill>
                  <a:srgbClr val="000000"/>
                </a:solidFill>
                <a:latin typeface="Corbel" pitchFamily="34"/>
                <a:ea typeface="Microsoft YaHei" pitchFamily="2"/>
              </a:rPr>
              <a:t>спец.рабочим</a:t>
            </a:r>
            <a:r>
              <a:rPr lang="ru-RU" sz="2400" dirty="0">
                <a:solidFill>
                  <a:srgbClr val="000000"/>
                </a:solidFill>
                <a:latin typeface="Corbel" pitchFamily="34"/>
                <a:ea typeface="Microsoft YaHei" pitchFamily="2"/>
              </a:rPr>
              <a:t> тетрадям, </a:t>
            </a:r>
            <a:r>
              <a:rPr lang="ru-RU" sz="2400" dirty="0" err="1">
                <a:solidFill>
                  <a:srgbClr val="000000"/>
                </a:solidFill>
                <a:latin typeface="Corbel" pitchFamily="34"/>
                <a:ea typeface="Microsoft YaHei" pitchFamily="2"/>
              </a:rPr>
              <a:t>спец.дидактическим</a:t>
            </a:r>
            <a:r>
              <a:rPr lang="ru-RU" sz="2400" dirty="0">
                <a:solidFill>
                  <a:srgbClr val="000000"/>
                </a:solidFill>
                <a:latin typeface="Corbel" pitchFamily="34"/>
                <a:ea typeface="Microsoft YaHei" pitchFamily="2"/>
              </a:rPr>
              <a:t> материалам, </a:t>
            </a:r>
            <a:r>
              <a:rPr lang="ru-RU" sz="2400" dirty="0" err="1">
                <a:solidFill>
                  <a:srgbClr val="000000"/>
                </a:solidFill>
                <a:latin typeface="Corbel" pitchFamily="34"/>
                <a:ea typeface="Microsoft YaHei" pitchFamily="2"/>
              </a:rPr>
              <a:t>спец.электронным</a:t>
            </a:r>
            <a:r>
              <a:rPr lang="ru-RU" sz="2400" dirty="0">
                <a:solidFill>
                  <a:srgbClr val="000000"/>
                </a:solidFill>
                <a:latin typeface="Corbel" pitchFamily="34"/>
                <a:ea typeface="Microsoft YaHei" pitchFamily="2"/>
              </a:rPr>
              <a:t> приложениям, компьютерным инструментам обучения, отвечающим особым образовательным потребностям детей и позволяющих реализовывать выбранный вариант стандарта.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56003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752" y="0"/>
            <a:ext cx="11291248" cy="2074460"/>
          </a:xfrm>
        </p:spPr>
        <p:txBody>
          <a:bodyPr>
            <a:normAutofit fontScale="90000"/>
          </a:bodyPr>
          <a:lstStyle/>
          <a:p>
            <a:r>
              <a:rPr lang="ru-RU" sz="5400" dirty="0">
                <a:solidFill>
                  <a:srgbClr val="171312"/>
                </a:solidFill>
                <a:latin typeface="Impact" pitchFamily="34"/>
                <a:ea typeface="Microsoft YaHei" pitchFamily="2"/>
              </a:rPr>
              <a:t>ТРЕБОВАНИЯ К УСЛОВИЯМ РЕАЛИЗАЦИИ АООП НОО ДЛЯ ОБУЧАЮЩИХСЯ С НОДА Вариант 6.2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6287" y="2210937"/>
            <a:ext cx="10686197" cy="4647063"/>
          </a:xfrm>
        </p:spPr>
        <p:txBody>
          <a:bodyPr/>
          <a:lstStyle/>
          <a:p>
            <a:pPr marL="0" indent="0" algn="just">
              <a:buNone/>
            </a:pPr>
            <a:r>
              <a:rPr lang="ru-RU" sz="2400" dirty="0">
                <a:solidFill>
                  <a:srgbClr val="000000"/>
                </a:solidFill>
                <a:latin typeface="Corbel" pitchFamily="34"/>
                <a:ea typeface="Microsoft YaHei" pitchFamily="2"/>
              </a:rPr>
              <a:t>В случае необходимости (выраженные двигательные расстройства, тяжелое поражение рук, препятствующее формированию графо-моторных навыков) рабочее место обучающегося с НОДА должно быть специально организовано в соответствии с особенностями ограничений его здоровья. Необходимо предусмотреть наличие персональных компьютеров, технических приспособлений (специальная клавиатура, различного вида контакторы, заменяющие мышь, джойстики, трекболы, сенсорные планшеты). В этом случае сопровождать работу ребенка во время урока должен </a:t>
            </a:r>
            <a:r>
              <a:rPr lang="ru-RU" sz="2400" dirty="0" err="1">
                <a:solidFill>
                  <a:srgbClr val="000000"/>
                </a:solidFill>
                <a:latin typeface="Corbel" pitchFamily="34"/>
                <a:ea typeface="Microsoft YaHei" pitchFamily="2"/>
              </a:rPr>
              <a:t>тьютор</a:t>
            </a:r>
            <a:r>
              <a:rPr lang="ru-RU" sz="2400" dirty="0">
                <a:solidFill>
                  <a:srgbClr val="000000"/>
                </a:solidFill>
                <a:latin typeface="Corbel" pitchFamily="34"/>
                <a:ea typeface="Microsoft YaHei" pitchFamily="2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8867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0ACCD4-AC01-40D3-9A91-A3D75AE1EE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7783" y="248093"/>
            <a:ext cx="10178322" cy="92591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/>
              <a:t>Общие положения:</a:t>
            </a:r>
            <a:br>
              <a:rPr lang="ru-RU" sz="4000" dirty="0"/>
            </a:br>
            <a:r>
              <a:rPr lang="ru-RU" sz="4000" dirty="0"/>
              <a:t>Нормативно-правовую базу разработки АООП НОО обучающихся с НОДА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F7034C9-8378-412F-84DC-59857A5EA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0498" y="1786597"/>
            <a:ext cx="9952892" cy="193782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>
                <a:solidFill>
                  <a:srgbClr val="000000"/>
                </a:solidFill>
                <a:latin typeface="YS Text"/>
              </a:rPr>
              <a:t> Федеральный закон Российской Федерации «Об образовании в Российской Федерации» N 273-ФЭ (с изменениями), Федеральный государственный образовательный стандарт образования обучающихся с ограниченными возможностями здоровья, утвержденный приказом Министерства образования и науки Российской Федерации 19 декабря 2014 г., №1598</a:t>
            </a: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222B9C4C-6D9F-46B4-9E84-1BE26187CDD4}"/>
              </a:ext>
            </a:extLst>
          </p:cNvPr>
          <p:cNvSpPr txBox="1">
            <a:spLocks/>
          </p:cNvSpPr>
          <p:nvPr/>
        </p:nvSpPr>
        <p:spPr>
          <a:xfrm>
            <a:off x="1350498" y="3964693"/>
            <a:ext cx="9952892" cy="9259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dirty="0">
                <a:solidFill>
                  <a:srgbClr val="000000"/>
                </a:solidFill>
                <a:latin typeface="YS Text"/>
              </a:rPr>
              <a:t>Нормативно-методические документы Минобрнауки Российской Федерации и другие нормативно-правовые акты в области образования</a:t>
            </a:r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062E1BF1-4D77-4D45-9341-B974C9E6D0E1}"/>
              </a:ext>
            </a:extLst>
          </p:cNvPr>
          <p:cNvSpPr txBox="1">
            <a:spLocks/>
          </p:cNvSpPr>
          <p:nvPr/>
        </p:nvSpPr>
        <p:spPr>
          <a:xfrm>
            <a:off x="1364393" y="5221039"/>
            <a:ext cx="9952892" cy="9259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dirty="0">
                <a:solidFill>
                  <a:srgbClr val="000000"/>
                </a:solidFill>
                <a:latin typeface="YS Text"/>
              </a:rPr>
              <a:t> Примерная адаптированная основная образовательная программа начального общего образования на основе ФГОС для детей НОДА, вариант 6.2.</a:t>
            </a:r>
          </a:p>
        </p:txBody>
      </p:sp>
    </p:spTree>
    <p:extLst>
      <p:ext uri="{BB962C8B-B14F-4D97-AF65-F5344CB8AC3E}">
        <p14:creationId xmlns:p14="http://schemas.microsoft.com/office/powerpoint/2010/main" val="15530563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37230" y="0"/>
            <a:ext cx="11154770" cy="2047164"/>
          </a:xfrm>
        </p:spPr>
        <p:txBody>
          <a:bodyPr>
            <a:normAutofit fontScale="90000"/>
          </a:bodyPr>
          <a:lstStyle/>
          <a:p>
            <a:r>
              <a:rPr lang="ru-RU" sz="5400" dirty="0">
                <a:solidFill>
                  <a:srgbClr val="171312"/>
                </a:solidFill>
                <a:latin typeface="Impact" pitchFamily="34"/>
                <a:ea typeface="Microsoft YaHei" pitchFamily="2"/>
              </a:rPr>
              <a:t>ТРЕБОВАНИЯ К РЕЗУЛЬТАТАМ ОСВОЕНИЯ АООП НОО ДЛЯ ДЕТЕЙ С НОДА </a:t>
            </a:r>
            <a:br>
              <a:rPr lang="ru-RU" sz="5400" dirty="0">
                <a:solidFill>
                  <a:srgbClr val="171312"/>
                </a:solidFill>
                <a:latin typeface="Impact" pitchFamily="34"/>
                <a:ea typeface="Microsoft YaHei" pitchFamily="2"/>
              </a:rPr>
            </a:br>
            <a:r>
              <a:rPr lang="ru-RU" sz="5400" dirty="0">
                <a:solidFill>
                  <a:srgbClr val="171312"/>
                </a:solidFill>
                <a:latin typeface="Impact" pitchFamily="34"/>
                <a:ea typeface="Microsoft YaHei" pitchFamily="2"/>
              </a:rPr>
              <a:t>Вариант 6.2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2197" y="2415653"/>
            <a:ext cx="9744502" cy="4244453"/>
          </a:xfrm>
        </p:spPr>
        <p:txBody>
          <a:bodyPr>
            <a:normAutofit/>
          </a:bodyPr>
          <a:lstStyle/>
          <a:p>
            <a:pPr marL="0" lvl="0" indent="0" algn="just">
              <a:spcBef>
                <a:spcPts val="697"/>
              </a:spcBef>
              <a:buClr>
                <a:srgbClr val="171312"/>
              </a:buClr>
              <a:buSzPct val="100000"/>
              <a:buAutoNum type="arabicPeriod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  <a:tab pos="9829800" algn="l"/>
              </a:tabLst>
            </a:pPr>
            <a:r>
              <a:rPr lang="ru-RU" sz="2800" dirty="0">
                <a:solidFill>
                  <a:srgbClr val="000000"/>
                </a:solidFill>
                <a:latin typeface="Corbel" pitchFamily="34"/>
                <a:ea typeface="Microsoft YaHei" pitchFamily="2"/>
              </a:rPr>
              <a:t>Стандарт устанавливает требования к результатам освоения АООП НОО.</a:t>
            </a:r>
          </a:p>
          <a:p>
            <a:pPr marL="0" lvl="0" indent="0" algn="just">
              <a:spcBef>
                <a:spcPts val="697"/>
              </a:spcBef>
              <a:buClr>
                <a:srgbClr val="171312"/>
              </a:buClr>
              <a:buSzPct val="100000"/>
              <a:buAutoNum type="arabicPeriod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  <a:tab pos="9829800" algn="l"/>
              </a:tabLst>
            </a:pPr>
            <a:r>
              <a:rPr lang="ru-RU" sz="2800" dirty="0">
                <a:solidFill>
                  <a:srgbClr val="000000"/>
                </a:solidFill>
                <a:latin typeface="Corbel" pitchFamily="34"/>
                <a:ea typeface="Microsoft YaHei" pitchFamily="2"/>
              </a:rPr>
              <a:t>Личностные результаты освоения АООП НОО</a:t>
            </a:r>
          </a:p>
          <a:p>
            <a:pPr marL="0" lvl="0" indent="0" algn="just">
              <a:spcBef>
                <a:spcPts val="697"/>
              </a:spcBef>
              <a:buClr>
                <a:srgbClr val="171312"/>
              </a:buClr>
              <a:buSzPct val="100000"/>
              <a:buAutoNum type="arabicPeriod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  <a:tab pos="9829800" algn="l"/>
              </a:tabLst>
            </a:pPr>
            <a:r>
              <a:rPr lang="ru-RU" sz="2800" dirty="0" err="1">
                <a:solidFill>
                  <a:srgbClr val="000000"/>
                </a:solidFill>
                <a:latin typeface="Corbel" pitchFamily="34"/>
                <a:ea typeface="Microsoft YaHei" pitchFamily="2"/>
              </a:rPr>
              <a:t>Метапредметные</a:t>
            </a:r>
            <a:r>
              <a:rPr lang="ru-RU" sz="2800" dirty="0">
                <a:solidFill>
                  <a:srgbClr val="000000"/>
                </a:solidFill>
                <a:latin typeface="Corbel" pitchFamily="34"/>
                <a:ea typeface="Microsoft YaHei" pitchFamily="2"/>
              </a:rPr>
              <a:t> результаты</a:t>
            </a:r>
          </a:p>
          <a:p>
            <a:pPr marL="0" lvl="0" indent="0" algn="just">
              <a:spcBef>
                <a:spcPts val="697"/>
              </a:spcBef>
              <a:buClr>
                <a:srgbClr val="171312"/>
              </a:buClr>
              <a:buSzPct val="100000"/>
              <a:buAutoNum type="arabicPeriod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  <a:tab pos="9829800" algn="l"/>
              </a:tabLst>
            </a:pPr>
            <a:r>
              <a:rPr lang="ru-RU" sz="2800" dirty="0">
                <a:solidFill>
                  <a:srgbClr val="000000"/>
                </a:solidFill>
                <a:latin typeface="Corbel" pitchFamily="34"/>
                <a:ea typeface="Microsoft YaHei" pitchFamily="2"/>
              </a:rPr>
              <a:t>Предметные результаты</a:t>
            </a:r>
          </a:p>
        </p:txBody>
      </p:sp>
    </p:spTree>
    <p:extLst>
      <p:ext uri="{BB962C8B-B14F-4D97-AF65-F5344CB8AC3E}">
        <p14:creationId xmlns:p14="http://schemas.microsoft.com/office/powerpoint/2010/main" val="21676498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5469" y="-1"/>
            <a:ext cx="10849969" cy="2142699"/>
          </a:xfrm>
        </p:spPr>
        <p:txBody>
          <a:bodyPr>
            <a:normAutofit fontScale="90000"/>
          </a:bodyPr>
          <a:lstStyle/>
          <a:p>
            <a:r>
              <a:rPr lang="ru-RU" sz="5400" dirty="0">
                <a:solidFill>
                  <a:srgbClr val="171312"/>
                </a:solidFill>
                <a:latin typeface="Impact" pitchFamily="34"/>
                <a:ea typeface="Microsoft YaHei" pitchFamily="2"/>
              </a:rPr>
              <a:t>РЕЗУЛЬТАТЫ ОСВОЕНИЯ КОРРЕКЦИОННО-РАЗВИВАЮЩЕЙ ОБЛАСТИ АООП НОО Вариант 6.2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1678" y="2620370"/>
            <a:ext cx="9311689" cy="3384645"/>
          </a:xfrm>
        </p:spPr>
        <p:txBody>
          <a:bodyPr/>
          <a:lstStyle/>
          <a:p>
            <a:pPr marL="0" indent="0" algn="just">
              <a:buNone/>
            </a:pPr>
            <a:r>
              <a:rPr lang="ru-RU" sz="2400" dirty="0">
                <a:solidFill>
                  <a:srgbClr val="000000"/>
                </a:solidFill>
                <a:latin typeface="Corbel" pitchFamily="34"/>
                <a:ea typeface="Microsoft YaHei" pitchFamily="2"/>
              </a:rPr>
              <a:t>Планируемые результаты программы коррекционной работы должны уточняться и конкретизироваться с учетом индивидуальных особенностей и возможностей обучающихся с НОДА. Требования к результатам реализации программы коррекционной работы определяется ПМПК и ИПР в зависимости от индивидуальных особенностей обучающихся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4469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0877" y="395785"/>
            <a:ext cx="10890913" cy="1610436"/>
          </a:xfrm>
        </p:spPr>
        <p:txBody>
          <a:bodyPr>
            <a:normAutofit fontScale="90000"/>
          </a:bodyPr>
          <a:lstStyle/>
          <a:p>
            <a:r>
              <a:rPr lang="ru-RU" sz="5400" b="1" dirty="0">
                <a:solidFill>
                  <a:srgbClr val="000000"/>
                </a:solidFill>
                <a:ea typeface="Microsoft YaHei" pitchFamily="2"/>
                <a:cs typeface="Lucida Sans" pitchFamily="2"/>
              </a:rPr>
              <a:t>Итоговая оценка качества освоения обучающимися АООП НОО</a:t>
            </a:r>
            <a:br>
              <a:rPr lang="ru-RU" sz="5400" b="1" dirty="0">
                <a:solidFill>
                  <a:srgbClr val="000000"/>
                </a:solidFill>
                <a:ea typeface="Microsoft YaHei" pitchFamily="2"/>
                <a:cs typeface="Lucida Sans" pitchFamily="2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28299" y="2347415"/>
            <a:ext cx="9744501" cy="3532177"/>
          </a:xfrm>
        </p:spPr>
        <p:txBody>
          <a:bodyPr/>
          <a:lstStyle/>
          <a:p>
            <a:pPr marL="0" indent="0" algn="just">
              <a:buNone/>
            </a:pPr>
            <a:r>
              <a:rPr lang="ru-RU" sz="2800" dirty="0">
                <a:solidFill>
                  <a:srgbClr val="000000"/>
                </a:solidFill>
                <a:latin typeface="Corbel" pitchFamily="34"/>
                <a:ea typeface="Microsoft YaHei" pitchFamily="2"/>
              </a:rPr>
              <a:t>Предметом итоговой оценки освоения обучающимися с НОДА АООП НОО является достижение предметных результатов и достижение результатов освоения программы коррекционной работы.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2620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1678" y="2142699"/>
            <a:ext cx="10178322" cy="373689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4800">
              <a:solidFill>
                <a:srgbClr val="171312"/>
              </a:solidFill>
              <a:latin typeface="Impact" pitchFamily="34"/>
              <a:ea typeface="Microsoft YaHei" pitchFamily="2"/>
            </a:endParaRPr>
          </a:p>
          <a:p>
            <a:pPr marL="0" indent="0" algn="ctr">
              <a:buNone/>
            </a:pPr>
            <a:r>
              <a:rPr lang="ru-RU" sz="4800" dirty="0">
                <a:solidFill>
                  <a:srgbClr val="171312"/>
                </a:solidFill>
                <a:latin typeface="Impact" pitchFamily="34"/>
                <a:ea typeface="Microsoft YaHei" pitchFamily="2"/>
              </a:rPr>
              <a:t>СПАСИБО ЗА ВНИМАНИЕ!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606475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1C77B2-F0FF-47B7-9364-A63BF99C5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094723"/>
          </a:xfrm>
        </p:spPr>
        <p:txBody>
          <a:bodyPr>
            <a:normAutofit/>
          </a:bodyPr>
          <a:lstStyle/>
          <a:p>
            <a:pPr algn="ctr"/>
            <a:r>
              <a:rPr lang="ru-RU" sz="3600" dirty="0"/>
              <a:t>Структура основной образовательной программы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ECCE1EF-F890-4A58-AB7D-7A8C7A207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477108"/>
            <a:ext cx="10466710" cy="4740813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7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6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структуре каждого варианта адаптированной программы представлены: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6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6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Пояснительная записка</a:t>
            </a:r>
            <a:r>
              <a:rPr lang="ru-RU" sz="6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в которой раскрыты: цель и задачи ОП, срок освоения АООП НОО, психолого-педагогическая характеристика обучающихся с НОДА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6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6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Планируемые результаты освоения обучающимися с НОДА адаптированных общеобразовательных программ начального общего образования.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6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6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ru-RU" sz="6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Содержание образования:  </a:t>
            </a:r>
            <a:r>
              <a:rPr lang="ru-RU" sz="6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Учебный план, включающий календарный график организации учебного процесса (Примерный календарный учебный график).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6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Рабочие программы учебных предметов.</a:t>
            </a:r>
          </a:p>
          <a:p>
            <a:pPr marL="0" indent="0" algn="just">
              <a:buNone/>
            </a:pPr>
            <a:r>
              <a:rPr lang="ru-RU" sz="6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Программа духовно-нравственного развития.</a:t>
            </a:r>
          </a:p>
          <a:p>
            <a:pPr marL="0" indent="0" algn="just">
              <a:buNone/>
            </a:pPr>
            <a:r>
              <a:rPr lang="ru-RU" sz="6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Программы коррекционных курсов.</a:t>
            </a:r>
          </a:p>
          <a:p>
            <a:pPr marL="0" indent="0" algn="just">
              <a:buNone/>
            </a:pPr>
            <a:r>
              <a:rPr lang="ru-RU" sz="6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Программа формирования универсальных учебных действий у обучающихся с НОДА на ступени начального общего образования.</a:t>
            </a:r>
          </a:p>
          <a:p>
            <a:pPr marL="0" lvl="0" indent="0" algn="just">
              <a:buNone/>
            </a:pPr>
            <a:r>
              <a:rPr lang="ru-RU" sz="6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Программа формирования экологической культуры, здорового и безопасного образа жизни.</a:t>
            </a:r>
          </a:p>
          <a:p>
            <a:pPr marL="0" lvl="0" indent="0" algn="just">
              <a:buNone/>
            </a:pPr>
            <a:r>
              <a:rPr lang="ru-RU" sz="6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Программа внеурочной деятельности.</a:t>
            </a:r>
          </a:p>
          <a:p>
            <a:pPr marL="0" lvl="0" indent="0" algn="just">
              <a:buNone/>
            </a:pPr>
            <a:r>
              <a:rPr lang="ru-RU" sz="6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4.Система оценки достижения </a:t>
            </a:r>
            <a:r>
              <a:rPr lang="ru-RU" sz="6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обучающимися планируемых результатов освоения адаптированной основной образовательной программы начального общего образования.</a:t>
            </a:r>
          </a:p>
          <a:p>
            <a:pPr marL="0" lvl="0" indent="0" algn="just">
              <a:buNone/>
            </a:pPr>
            <a:r>
              <a:rPr lang="ru-RU" sz="6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Условия реализации АООП: </a:t>
            </a:r>
            <a:r>
              <a:rPr lang="ru-RU" sz="6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кадровые условия, финансово-экономические условия, материально-технические условия.</a:t>
            </a:r>
          </a:p>
          <a:p>
            <a:endParaRPr lang="ru-RU" sz="2600" dirty="0">
              <a:solidFill>
                <a:srgbClr val="000000"/>
              </a:solidFill>
              <a:latin typeface="YS Text"/>
            </a:endParaRPr>
          </a:p>
          <a:p>
            <a:pPr>
              <a:spcBef>
                <a:spcPts val="0"/>
              </a:spcBef>
            </a:pPr>
            <a:endParaRPr lang="ru-RU" sz="1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endParaRPr lang="ru-RU" sz="21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9480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DF7ADB-1FC1-490E-9AB0-2E6E73DD1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1817"/>
          </a:xfrm>
        </p:spPr>
        <p:txBody>
          <a:bodyPr>
            <a:normAutofit/>
          </a:bodyPr>
          <a:lstStyle/>
          <a:p>
            <a:pPr algn="ctr"/>
            <a:r>
              <a:rPr lang="ru-RU" sz="3600" dirty="0"/>
              <a:t>Принципы и подходы к формированию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C13BB91-50D8-40D9-B9E7-8A5B8608ED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4299" y="1600541"/>
            <a:ext cx="10515600" cy="3773317"/>
          </a:xfrm>
        </p:spPr>
        <p:txBody>
          <a:bodyPr>
            <a:normAutofit fontScale="25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ru-RU" sz="7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Дифференцированный подход к построению АООП для обучающихся с НОДА предполагает учет их особых образовательных потребностей, которые проявляются в неоднородности возможностей освоения содержания образования.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7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Деятельностный подход основывается на теоретических положениях отечественной психологической науки, раскрывающих </a:t>
            </a:r>
            <a:r>
              <a:rPr lang="ru-RU" sz="7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основныезакономерности</a:t>
            </a:r>
            <a:r>
              <a:rPr lang="ru-RU" sz="7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и структуру образования с учетом специфики развития личности обучающегося с НОДА.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7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 средством реализации деятельностного подхода в образовании является обучение как процесс организации познавательной и предметно-практической деятельности обучающихся, обеспечивающий овладение ими содержанием образования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8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государственной политики(гуманистический характер образования, единство образовательного пространства на территории Российской Федерации, светский характер образования, общедоступность образования, адаптивность системы образования к уровням и особенностям развития и подготовки обучающихся и воспитанников и др.); принцип преемственности, предполагающий взаимосвязь и непрерывность образования обучающихся с НОДА на всех этапах обучения: от младшего до старшего-школьного возраста;</a:t>
            </a:r>
            <a:endParaRPr lang="ru-RU" sz="7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7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9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9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9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9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9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9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9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9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8864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0EE771-7CD4-47F6-BC37-F881F0B8A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303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dirty="0"/>
              <a:t>ПРИНЦИПЫ И ПОДХОДЫ АООП</a:t>
            </a:r>
            <a:br>
              <a:rPr lang="ru-RU" dirty="0">
                <a:solidFill>
                  <a:srgbClr val="000000"/>
                </a:solidFill>
                <a:latin typeface="YS Text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05B2D53-6CC9-4438-8BAD-3CBC28B1A3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491175"/>
            <a:ext cx="10178322" cy="391081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ru-RU" dirty="0">
                <a:solidFill>
                  <a:srgbClr val="000000"/>
                </a:solidFill>
                <a:latin typeface="YS Text"/>
              </a:rPr>
              <a:t>принцип целостности содержания образования, обеспечивающий наличие внутренних взаимосвязей и взаимозависимостей между отдельными предметными областями и учебными предметами, входящими в их состав;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>
                <a:solidFill>
                  <a:srgbClr val="000000"/>
                </a:solidFill>
                <a:latin typeface="YS Text"/>
              </a:rPr>
              <a:t>принцип направленности на формирование деятельности, обеспечивающий возможность овладения обучающимися с НОДА всеми видами доступной им предметно-ПРАКТИЧЕСКОЙ деятельности.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>
                <a:solidFill>
                  <a:srgbClr val="000000"/>
                </a:solidFill>
                <a:latin typeface="YS Text"/>
              </a:rPr>
              <a:t>Способами и приемами познавательной и учебной-деятельности, коммуникативной деятельности и нормативным поведением;</a:t>
            </a:r>
          </a:p>
          <a:p>
            <a:endParaRPr lang="ru-RU" dirty="0">
              <a:solidFill>
                <a:srgbClr val="000000"/>
              </a:solidFill>
              <a:latin typeface="YS Text"/>
            </a:endParaRPr>
          </a:p>
          <a:p>
            <a:endParaRPr lang="ru-RU" dirty="0">
              <a:solidFill>
                <a:srgbClr val="000000"/>
              </a:solidFill>
              <a:latin typeface="YS Text"/>
            </a:endParaRPr>
          </a:p>
          <a:p>
            <a:endParaRPr lang="ru-RU" dirty="0">
              <a:solidFill>
                <a:srgbClr val="000000"/>
              </a:solidFill>
              <a:latin typeface="YS Text"/>
            </a:endParaRPr>
          </a:p>
          <a:p>
            <a:endParaRPr lang="ru-RU" dirty="0">
              <a:solidFill>
                <a:srgbClr val="000000"/>
              </a:solidFill>
              <a:latin typeface="YS Text"/>
            </a:endParaRPr>
          </a:p>
          <a:p>
            <a:endParaRPr lang="ru-RU" dirty="0">
              <a:solidFill>
                <a:srgbClr val="000000"/>
              </a:solidFill>
              <a:latin typeface="YS Text"/>
            </a:endParaRPr>
          </a:p>
          <a:p>
            <a:endParaRPr lang="ru-RU" dirty="0">
              <a:solidFill>
                <a:srgbClr val="000000"/>
              </a:solidFill>
              <a:latin typeface="YS Text"/>
            </a:endParaRPr>
          </a:p>
          <a:p>
            <a:endParaRPr lang="ru-RU" dirty="0">
              <a:solidFill>
                <a:srgbClr val="000000"/>
              </a:solidFill>
              <a:latin typeface="YS Text"/>
            </a:endParaRPr>
          </a:p>
          <a:p>
            <a:pPr marL="0" indent="0">
              <a:buNone/>
            </a:pPr>
            <a:endParaRPr lang="ru-RU" dirty="0">
              <a:solidFill>
                <a:srgbClr val="000000"/>
              </a:solidFill>
              <a:latin typeface="YS Text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6217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E7F055-CC6B-4C76-A85A-753F15CCC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094723"/>
          </a:xfrm>
        </p:spPr>
        <p:txBody>
          <a:bodyPr>
            <a:normAutofit/>
          </a:bodyPr>
          <a:lstStyle/>
          <a:p>
            <a:pPr algn="ctr"/>
            <a:r>
              <a:rPr lang="ru-RU" sz="3600" dirty="0"/>
              <a:t>Особые образовательные потребности обучающихся с НОДА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C118024-945D-4BD2-B9A0-0AE39CAEDF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899138"/>
            <a:ext cx="10178322" cy="4435800"/>
          </a:xfrm>
        </p:spPr>
        <p:txBody>
          <a:bodyPr>
            <a:normAutofit fontScale="62500" lnSpcReduction="20000"/>
          </a:bodyPr>
          <a:lstStyle/>
          <a:p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Обязательность непрерывности коррекционно-развивающего процесса, реализуемого, как через содержание образовательных областей, так и в процессе индивидуальной работы;</a:t>
            </a:r>
          </a:p>
          <a:p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специальных методов, приёмов и средств обучения (в том числе специализированных компьютерных технологий), обеспечивающих реализацию «обходных путей» обучения;</a:t>
            </a:r>
          </a:p>
          <a:p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специальная помощь в развитии возможностей вербальной и невербальной</a:t>
            </a:r>
          </a:p>
          <a:p>
            <a:pPr marL="0" indent="0">
              <a:buNone/>
            </a:pP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коммуникации, коррекция произносительной стороны речи;</a:t>
            </a:r>
          </a:p>
          <a:p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безбарьерной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среды (поручни, пандусы, специальные средства</a:t>
            </a:r>
          </a:p>
          <a:p>
            <a:pPr marL="0" indent="0">
              <a:buNone/>
            </a:pP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передвижения: инвалидные коляски, ходунки, трости и др.);</a:t>
            </a:r>
          </a:p>
          <a:p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максимальное расширение образовательного пространства – выход за пределы</a:t>
            </a:r>
          </a:p>
          <a:p>
            <a:pPr marL="0" indent="0">
              <a:buNone/>
            </a:pP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образовательного учреждения;</a:t>
            </a:r>
          </a:p>
          <a:p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компьютерных и технических средств коллективного и</a:t>
            </a:r>
          </a:p>
          <a:p>
            <a:pPr marL="0" indent="0">
              <a:buNone/>
            </a:pP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индивидуального пользования с включением специального оборудования;</a:t>
            </a:r>
          </a:p>
          <a:p>
            <a:endParaRPr lang="ru-RU" dirty="0">
              <a:solidFill>
                <a:srgbClr val="000000"/>
              </a:solidFill>
              <a:latin typeface="YS Text"/>
            </a:endParaRPr>
          </a:p>
          <a:p>
            <a:endParaRPr lang="ru-RU" dirty="0">
              <a:solidFill>
                <a:srgbClr val="000000"/>
              </a:solidFill>
              <a:latin typeface="YS Text"/>
            </a:endParaRPr>
          </a:p>
          <a:p>
            <a:endParaRPr lang="ru-RU" dirty="0">
              <a:solidFill>
                <a:srgbClr val="000000"/>
              </a:solidFill>
              <a:latin typeface="YS Text"/>
            </a:endParaRPr>
          </a:p>
          <a:p>
            <a:endParaRPr lang="ru-RU" dirty="0">
              <a:solidFill>
                <a:srgbClr val="000000"/>
              </a:solidFill>
              <a:latin typeface="YS Text"/>
            </a:endParaRPr>
          </a:p>
          <a:p>
            <a:endParaRPr lang="ru-RU" dirty="0">
              <a:solidFill>
                <a:srgbClr val="000000"/>
              </a:solidFill>
              <a:latin typeface="YS Text"/>
            </a:endParaRPr>
          </a:p>
          <a:p>
            <a:endParaRPr lang="ru-RU" dirty="0">
              <a:solidFill>
                <a:srgbClr val="000000"/>
              </a:solidFill>
              <a:latin typeface="YS Text"/>
            </a:endParaRPr>
          </a:p>
          <a:p>
            <a:endParaRPr lang="ru-RU" dirty="0">
              <a:solidFill>
                <a:srgbClr val="000000"/>
              </a:solidFill>
              <a:latin typeface="YS Text"/>
            </a:endParaRPr>
          </a:p>
          <a:p>
            <a:pPr marL="0" indent="0">
              <a:buNone/>
            </a:pPr>
            <a:endParaRPr lang="ru-RU" dirty="0">
              <a:solidFill>
                <a:srgbClr val="000000"/>
              </a:solidFill>
              <a:latin typeface="YS Text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45897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11287" y="323558"/>
            <a:ext cx="10018713" cy="1026940"/>
          </a:xfrm>
        </p:spPr>
        <p:txBody>
          <a:bodyPr>
            <a:noAutofit/>
          </a:bodyPr>
          <a:lstStyle/>
          <a:p>
            <a:pPr algn="ctr"/>
            <a:r>
              <a:rPr lang="ru-RU" sz="2000" dirty="0"/>
              <a:t>Целевой раздел:</a:t>
            </a:r>
            <a:br>
              <a:rPr lang="ru-RU" sz="3600" dirty="0"/>
            </a:br>
            <a:r>
              <a:rPr lang="ru-RU" sz="3600" dirty="0"/>
              <a:t>Планируемые результаты Освоения АООП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11287" y="2286002"/>
            <a:ext cx="3601676" cy="921432"/>
          </a:xfr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>
            <a:normAutofit/>
          </a:bodyPr>
          <a:lstStyle/>
          <a:p>
            <a:pPr algn="ctr">
              <a:buFont typeface="Wingdings" panose="05000000000000000000" pitchFamily="2" charset="2"/>
              <a:buChar char="q"/>
            </a:pPr>
            <a:r>
              <a:rPr lang="ru-RU" dirty="0"/>
              <a:t>Личностные результаты освоения АООП НОО</a:t>
            </a: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A799D320-1029-46B8-A068-91BFEC0D32E5}"/>
              </a:ext>
            </a:extLst>
          </p:cNvPr>
          <p:cNvSpPr txBox="1">
            <a:spLocks/>
          </p:cNvSpPr>
          <p:nvPr/>
        </p:nvSpPr>
        <p:spPr>
          <a:xfrm>
            <a:off x="7061635" y="2286002"/>
            <a:ext cx="3601676" cy="921432"/>
          </a:xfrm>
          <a:prstGeom prst="rect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Wingdings" panose="05000000000000000000" pitchFamily="2" charset="2"/>
              <a:buChar char="q"/>
            </a:pPr>
            <a:r>
              <a:rPr lang="ru-RU" dirty="0"/>
              <a:t>Метапредметные результаты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ru-RU" dirty="0"/>
          </a:p>
          <a:p>
            <a:pPr marL="457200" indent="-457200" algn="ctr">
              <a:buFont typeface="Arial" panose="020B0604020202020204" pitchFamily="34" charset="0"/>
              <a:buAutoNum type="arabicPeriod"/>
            </a:pPr>
            <a:endParaRPr lang="ru-RU" dirty="0"/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06CD867E-90C1-4A4C-9F5E-801907BC0223}"/>
              </a:ext>
            </a:extLst>
          </p:cNvPr>
          <p:cNvSpPr txBox="1">
            <a:spLocks/>
          </p:cNvSpPr>
          <p:nvPr/>
        </p:nvSpPr>
        <p:spPr>
          <a:xfrm>
            <a:off x="4459112" y="4518908"/>
            <a:ext cx="3601676" cy="720629"/>
          </a:xfrm>
          <a:prstGeom prst="rect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Wingdings" panose="05000000000000000000" pitchFamily="2" charset="2"/>
              <a:buChar char="q"/>
            </a:pPr>
            <a:r>
              <a:rPr lang="ru-RU" dirty="0"/>
              <a:t>Предметные результаты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  <a:p>
            <a:pPr marL="457200" indent="-457200">
              <a:buFont typeface="Arial" panose="020B0604020202020204" pitchFamily="34" charset="0"/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31333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3" y="311226"/>
            <a:ext cx="10018713" cy="84232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dirty="0"/>
              <a:t>Требования к структуре АООП НОО для обучающихся с НОДА</a:t>
            </a:r>
          </a:p>
        </p:txBody>
      </p:sp>
      <p:sp>
        <p:nvSpPr>
          <p:cNvPr id="9" name="Объект 8">
            <a:extLst>
              <a:ext uri="{FF2B5EF4-FFF2-40B4-BE49-F238E27FC236}">
                <a16:creationId xmlns:a16="http://schemas.microsoft.com/office/drawing/2014/main" id="{437770BB-E53D-40C8-9728-695757471C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0216" y="1618136"/>
            <a:ext cx="3824071" cy="2911662"/>
          </a:xfr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/>
          <a:lstStyle/>
          <a:p>
            <a:pPr marL="0" indent="0" algn="ctr">
              <a:buNone/>
            </a:pPr>
            <a:r>
              <a:rPr lang="ru-RU" dirty="0">
                <a:ln w="0"/>
                <a:solidFill>
                  <a:schemeClr val="tx1"/>
                </a:solidFill>
              </a:rPr>
              <a:t>Обучающиеся с НОДА получают образование, сопоставимое по итоговым достижениям к моменту завершения школьного обучения с образованием здоровых сверстников, но в более пролонгированные календарные сроки</a:t>
            </a:r>
            <a:endParaRPr lang="ru-RU" dirty="0"/>
          </a:p>
        </p:txBody>
      </p:sp>
      <p:sp>
        <p:nvSpPr>
          <p:cNvPr id="10" name="Объект 8">
            <a:extLst>
              <a:ext uri="{FF2B5EF4-FFF2-40B4-BE49-F238E27FC236}">
                <a16:creationId xmlns:a16="http://schemas.microsoft.com/office/drawing/2014/main" id="{64428A7C-8359-476C-8F51-3C2831515993}"/>
              </a:ext>
            </a:extLst>
          </p:cNvPr>
          <p:cNvSpPr txBox="1">
            <a:spLocks/>
          </p:cNvSpPr>
          <p:nvPr/>
        </p:nvSpPr>
        <p:spPr>
          <a:xfrm>
            <a:off x="6937714" y="1829151"/>
            <a:ext cx="4330508" cy="3685384"/>
          </a:xfrm>
          <a:prstGeom prst="rect">
            <a:avLst/>
          </a:prstGeom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>
                <a:ln w="0"/>
                <a:solidFill>
                  <a:schemeClr val="tx1"/>
                </a:solidFill>
              </a:rPr>
              <a:t>Этот вариант предназначен для образования обучающихся с НОДА, достигших к моменту поступления в школу уровня развития, близкого к возрастной норме, но имеющий особенности психофизического развития, затрудняющие процесс в специальных условиях получения образования.</a:t>
            </a:r>
          </a:p>
          <a:p>
            <a:r>
              <a:rPr lang="ru-RU" sz="1600" dirty="0">
                <a:ln w="0"/>
                <a:solidFill>
                  <a:schemeClr val="tx1"/>
                </a:solidFill>
              </a:rPr>
              <a:t>Сроки получения НОО пролонгируются с учётом психофизиологических возможностей и индивидуальных особенностей развития детей данной категории.</a:t>
            </a:r>
          </a:p>
        </p:txBody>
      </p:sp>
      <p:sp>
        <p:nvSpPr>
          <p:cNvPr id="11" name="Объект 8">
            <a:extLst>
              <a:ext uri="{FF2B5EF4-FFF2-40B4-BE49-F238E27FC236}">
                <a16:creationId xmlns:a16="http://schemas.microsoft.com/office/drawing/2014/main" id="{26241157-1A92-4AE9-BAC9-A5D15BD756A0}"/>
              </a:ext>
            </a:extLst>
          </p:cNvPr>
          <p:cNvSpPr txBox="1">
            <a:spLocks/>
          </p:cNvSpPr>
          <p:nvPr/>
        </p:nvSpPr>
        <p:spPr>
          <a:xfrm>
            <a:off x="1776304" y="5204343"/>
            <a:ext cx="4717365" cy="1125767"/>
          </a:xfrm>
          <a:prstGeom prst="rect">
            <a:avLst/>
          </a:prstGeom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dirty="0">
                <a:ln w="0"/>
                <a:solidFill>
                  <a:schemeClr val="tx1"/>
                </a:solidFill>
              </a:rPr>
              <a:t>Обязательная часть АООП НОО составляет 80%, а часть, формируемая участниками образовательного процесса, - 20% от общего объема АООП НОО</a:t>
            </a:r>
          </a:p>
        </p:txBody>
      </p:sp>
    </p:spTree>
    <p:extLst>
      <p:ext uri="{BB962C8B-B14F-4D97-AF65-F5344CB8AC3E}">
        <p14:creationId xmlns:p14="http://schemas.microsoft.com/office/powerpoint/2010/main" val="3444118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779392" y="387832"/>
            <a:ext cx="8633215" cy="635329"/>
          </a:xfrm>
        </p:spPr>
        <p:txBody>
          <a:bodyPr>
            <a:normAutofit/>
          </a:bodyPr>
          <a:lstStyle/>
          <a:p>
            <a:pPr algn="ctr"/>
            <a:r>
              <a:rPr lang="ru-RU" sz="3200" dirty="0"/>
              <a:t>учебные предметы</a:t>
            </a:r>
            <a:endParaRPr lang="ru-RU" sz="6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FED86FE-8B3B-4F6C-8CFF-BE7B1A3A16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2" y="1689001"/>
            <a:ext cx="3334390" cy="85391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/>
              <a:t>Обязательные предметные области </a:t>
            </a:r>
          </a:p>
        </p:txBody>
      </p:sp>
      <p:sp>
        <p:nvSpPr>
          <p:cNvPr id="6" name="Объект 2">
            <a:extLst>
              <a:ext uri="{FF2B5EF4-FFF2-40B4-BE49-F238E27FC236}">
                <a16:creationId xmlns:a16="http://schemas.microsoft.com/office/drawing/2014/main" id="{54C10805-7829-43BD-86CA-A8EA697034D6}"/>
              </a:ext>
            </a:extLst>
          </p:cNvPr>
          <p:cNvSpPr txBox="1">
            <a:spLocks/>
          </p:cNvSpPr>
          <p:nvPr/>
        </p:nvSpPr>
        <p:spPr>
          <a:xfrm>
            <a:off x="7933832" y="1482383"/>
            <a:ext cx="1421184" cy="5205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ru-RU" dirty="0"/>
              <a:t>филология</a:t>
            </a:r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D64542D4-472E-4F7C-AA12-6C6493A63E2F}"/>
              </a:ext>
            </a:extLst>
          </p:cNvPr>
          <p:cNvSpPr txBox="1">
            <a:spLocks/>
          </p:cNvSpPr>
          <p:nvPr/>
        </p:nvSpPr>
        <p:spPr>
          <a:xfrm>
            <a:off x="8168634" y="2458328"/>
            <a:ext cx="3334390" cy="50010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ru-RU" dirty="0"/>
              <a:t>Математика и информатика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2042ECD3-834C-49EA-8C8A-DE1E026ECD0B}"/>
              </a:ext>
            </a:extLst>
          </p:cNvPr>
          <p:cNvSpPr txBox="1">
            <a:spLocks/>
          </p:cNvSpPr>
          <p:nvPr/>
        </p:nvSpPr>
        <p:spPr>
          <a:xfrm>
            <a:off x="6860338" y="4550901"/>
            <a:ext cx="3334390" cy="8539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ru-RU" dirty="0"/>
              <a:t>Основы религиозных культур и светской этики</a:t>
            </a:r>
          </a:p>
        </p:txBody>
      </p:sp>
      <p:sp>
        <p:nvSpPr>
          <p:cNvPr id="9" name="Объект 2">
            <a:extLst>
              <a:ext uri="{FF2B5EF4-FFF2-40B4-BE49-F238E27FC236}">
                <a16:creationId xmlns:a16="http://schemas.microsoft.com/office/drawing/2014/main" id="{B11CA2BC-5931-4738-96F7-67B9AEB627BE}"/>
              </a:ext>
            </a:extLst>
          </p:cNvPr>
          <p:cNvSpPr txBox="1">
            <a:spLocks/>
          </p:cNvSpPr>
          <p:nvPr/>
        </p:nvSpPr>
        <p:spPr>
          <a:xfrm>
            <a:off x="8414645" y="3639314"/>
            <a:ext cx="1421184" cy="5205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ru-RU" dirty="0"/>
              <a:t>Искусство</a:t>
            </a:r>
          </a:p>
        </p:txBody>
      </p:sp>
      <p:sp>
        <p:nvSpPr>
          <p:cNvPr id="10" name="Объект 2">
            <a:extLst>
              <a:ext uri="{FF2B5EF4-FFF2-40B4-BE49-F238E27FC236}">
                <a16:creationId xmlns:a16="http://schemas.microsoft.com/office/drawing/2014/main" id="{33C429DD-34EB-4ED2-AD5D-36D7FA56CF26}"/>
              </a:ext>
            </a:extLst>
          </p:cNvPr>
          <p:cNvSpPr txBox="1">
            <a:spLocks/>
          </p:cNvSpPr>
          <p:nvPr/>
        </p:nvSpPr>
        <p:spPr>
          <a:xfrm>
            <a:off x="1331736" y="5546893"/>
            <a:ext cx="3334390" cy="8539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ru-RU" dirty="0"/>
              <a:t>Физическая культура</a:t>
            </a:r>
          </a:p>
        </p:txBody>
      </p:sp>
      <p:sp>
        <p:nvSpPr>
          <p:cNvPr id="11" name="Объект 2">
            <a:extLst>
              <a:ext uri="{FF2B5EF4-FFF2-40B4-BE49-F238E27FC236}">
                <a16:creationId xmlns:a16="http://schemas.microsoft.com/office/drawing/2014/main" id="{7D7F8417-4D8D-42F3-8684-0022E04F03B3}"/>
              </a:ext>
            </a:extLst>
          </p:cNvPr>
          <p:cNvSpPr txBox="1">
            <a:spLocks/>
          </p:cNvSpPr>
          <p:nvPr/>
        </p:nvSpPr>
        <p:spPr>
          <a:xfrm>
            <a:off x="5228489" y="5546893"/>
            <a:ext cx="1735022" cy="5880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ru-RU" dirty="0"/>
              <a:t>технология</a:t>
            </a:r>
          </a:p>
          <a:p>
            <a:pPr algn="ctr">
              <a:lnSpc>
                <a:spcPct val="100000"/>
              </a:lnSpc>
            </a:pPr>
            <a:endParaRPr lang="ru-RU" dirty="0"/>
          </a:p>
        </p:txBody>
      </p: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C736BCF1-D2D1-49D2-84AE-AE46C68BA800}"/>
              </a:ext>
            </a:extLst>
          </p:cNvPr>
          <p:cNvCxnSpPr>
            <a:cxnSpLocks/>
            <a:stCxn id="3" idx="3"/>
          </p:cNvCxnSpPr>
          <p:nvPr/>
        </p:nvCxnSpPr>
        <p:spPr>
          <a:xfrm flipV="1">
            <a:off x="4818702" y="1742636"/>
            <a:ext cx="2848190" cy="37332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>
            <a:extLst>
              <a:ext uri="{FF2B5EF4-FFF2-40B4-BE49-F238E27FC236}">
                <a16:creationId xmlns:a16="http://schemas.microsoft.com/office/drawing/2014/main" id="{C45F7771-F64C-4D2C-818C-0CB65C013CB7}"/>
              </a:ext>
            </a:extLst>
          </p:cNvPr>
          <p:cNvCxnSpPr>
            <a:cxnSpLocks/>
            <a:stCxn id="3" idx="3"/>
          </p:cNvCxnSpPr>
          <p:nvPr/>
        </p:nvCxnSpPr>
        <p:spPr>
          <a:xfrm>
            <a:off x="4818702" y="2115956"/>
            <a:ext cx="3177861" cy="46159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>
            <a:extLst>
              <a:ext uri="{FF2B5EF4-FFF2-40B4-BE49-F238E27FC236}">
                <a16:creationId xmlns:a16="http://schemas.microsoft.com/office/drawing/2014/main" id="{D4687B7F-8EF5-46E6-A17E-1C368188246B}"/>
              </a:ext>
            </a:extLst>
          </p:cNvPr>
          <p:cNvCxnSpPr>
            <a:cxnSpLocks/>
            <a:stCxn id="3" idx="3"/>
          </p:cNvCxnSpPr>
          <p:nvPr/>
        </p:nvCxnSpPr>
        <p:spPr>
          <a:xfrm>
            <a:off x="4818702" y="2115956"/>
            <a:ext cx="3177860" cy="169832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id="{CC8838EB-36D2-4EA8-80EE-CF36F215D97E}"/>
              </a:ext>
            </a:extLst>
          </p:cNvPr>
          <p:cNvCxnSpPr>
            <a:cxnSpLocks/>
            <a:stCxn id="3" idx="3"/>
          </p:cNvCxnSpPr>
          <p:nvPr/>
        </p:nvCxnSpPr>
        <p:spPr>
          <a:xfrm>
            <a:off x="4818702" y="2115956"/>
            <a:ext cx="2554598" cy="233998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>
            <a:extLst>
              <a:ext uri="{FF2B5EF4-FFF2-40B4-BE49-F238E27FC236}">
                <a16:creationId xmlns:a16="http://schemas.microsoft.com/office/drawing/2014/main" id="{36E4439C-068B-4A9B-84ED-3345510498BE}"/>
              </a:ext>
            </a:extLst>
          </p:cNvPr>
          <p:cNvCxnSpPr>
            <a:cxnSpLocks/>
            <a:stCxn id="3" idx="3"/>
          </p:cNvCxnSpPr>
          <p:nvPr/>
        </p:nvCxnSpPr>
        <p:spPr>
          <a:xfrm>
            <a:off x="4818702" y="2115956"/>
            <a:ext cx="1027111" cy="308504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>
            <a:extLst>
              <a:ext uri="{FF2B5EF4-FFF2-40B4-BE49-F238E27FC236}">
                <a16:creationId xmlns:a16="http://schemas.microsoft.com/office/drawing/2014/main" id="{D61B0A10-DF2D-42A2-9E0B-58C80D5D227E}"/>
              </a:ext>
            </a:extLst>
          </p:cNvPr>
          <p:cNvCxnSpPr>
            <a:cxnSpLocks/>
            <a:stCxn id="3" idx="3"/>
          </p:cNvCxnSpPr>
          <p:nvPr/>
        </p:nvCxnSpPr>
        <p:spPr>
          <a:xfrm flipH="1">
            <a:off x="2998932" y="2115956"/>
            <a:ext cx="1819770" cy="328885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5384473"/>
      </p:ext>
    </p:extLst>
  </p:cSld>
  <p:clrMapOvr>
    <a:masterClrMapping/>
  </p:clrMapOvr>
</p:sld>
</file>

<file path=ppt/theme/theme1.xml><?xml version="1.0" encoding="utf-8"?>
<a:theme xmlns:a="http://schemas.openxmlformats.org/drawingml/2006/main" name="Эмблема">
  <a:themeElements>
    <a:clrScheme name="Эмблема">
      <a:dk1>
        <a:sysClr val="windowText" lastClr="000000"/>
      </a:dk1>
      <a:lt1>
        <a:sysClr val="window" lastClr="FFFFFF"/>
      </a:lt1>
      <a:dk2>
        <a:srgbClr val="171312"/>
      </a:dk2>
      <a:lt2>
        <a:srgbClr val="F7F0DF"/>
      </a:lt2>
      <a:accent1>
        <a:srgbClr val="53AE6E"/>
      </a:accent1>
      <a:accent2>
        <a:srgbClr val="326267"/>
      </a:accent2>
      <a:accent3>
        <a:srgbClr val="C5C34A"/>
      </a:accent3>
      <a:accent4>
        <a:srgbClr val="BF6546"/>
      </a:accent4>
      <a:accent5>
        <a:srgbClr val="81B5A8"/>
      </a:accent5>
      <a:accent6>
        <a:srgbClr val="636455"/>
      </a:accent6>
      <a:hlink>
        <a:srgbClr val="81B5A8"/>
      </a:hlink>
      <a:folHlink>
        <a:srgbClr val="936888"/>
      </a:folHlink>
    </a:clrScheme>
    <a:fontScheme name="Эмблема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Эмблема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A1A3E1F0-B5EF-49C5-810A-B1B32AEDDC8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TM10001106[[fn=Эмблема]]</Template>
  <TotalTime>371</TotalTime>
  <Words>1597</Words>
  <Application>Microsoft Office PowerPoint</Application>
  <PresentationFormat>Широкоэкранный</PresentationFormat>
  <Paragraphs>159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1" baseType="lpstr">
      <vt:lpstr>Arial</vt:lpstr>
      <vt:lpstr>Corbel</vt:lpstr>
      <vt:lpstr>Gill Sans MT</vt:lpstr>
      <vt:lpstr>Impact</vt:lpstr>
      <vt:lpstr>Times New Roman</vt:lpstr>
      <vt:lpstr>Wingdings</vt:lpstr>
      <vt:lpstr>YS Text</vt:lpstr>
      <vt:lpstr>Эмблема</vt:lpstr>
      <vt:lpstr>АООП НОО для обучающихся с НОДА вариант 6.2</vt:lpstr>
      <vt:lpstr>Общие положения: Нормативно-правовую базу разработки АООП НОО обучающихся с НОДА</vt:lpstr>
      <vt:lpstr>Структура основной образовательной программы</vt:lpstr>
      <vt:lpstr>Принципы и подходы к формированию</vt:lpstr>
      <vt:lpstr>ПРИНЦИПЫ И ПОДХОДЫ АООП </vt:lpstr>
      <vt:lpstr>Особые образовательные потребности обучающихся с НОДА</vt:lpstr>
      <vt:lpstr>Целевой раздел: Планируемые результаты Освоения АООП</vt:lpstr>
      <vt:lpstr>Требования к структуре АООП НОО для обучающихся с НОДА</vt:lpstr>
      <vt:lpstr>учебные предметы</vt:lpstr>
      <vt:lpstr>Коррекционно-развивающая область и  задачи реализации</vt:lpstr>
      <vt:lpstr>Содержательный раздел: Универсальные Учебные Действия (УУД)</vt:lpstr>
      <vt:lpstr>Программа отдельных учебных предметов, курсов коррекционно-развивающей работы</vt:lpstr>
      <vt:lpstr>Программа коррекционной работы</vt:lpstr>
      <vt:lpstr>Презентация PowerPoint</vt:lpstr>
      <vt:lpstr>Система оценки планируемых результатов освоения АООП НОО</vt:lpstr>
      <vt:lpstr>Программа внеурочной деятельности</vt:lpstr>
      <vt:lpstr>ТРЕБОВАНИЯ К УСЛОВИЯМ РЕАЛИЗАЦИИ АООП НОО ДЛЯ ОБУЧАЮЩИХСЯ С НОДА</vt:lpstr>
      <vt:lpstr>ТРЕБОВАНИЯ К УСЛОВИЯМ РЕАЛИЗАЦИИ АООП НОО ДЛЯ ОБУЧАЮЩИХСЯ С НОДА Вариант 6.2</vt:lpstr>
      <vt:lpstr>ТРЕБОВАНИЯ К УСЛОВИЯМ РЕАЛИЗАЦИИ АООП НОО ДЛЯ ОБУЧАЮЩИХСЯ С НОДА Вариант 6.2</vt:lpstr>
      <vt:lpstr>ТРЕБОВАНИЯ К РЕЗУЛЬТАТАМ ОСВОЕНИЯ АООП НОО ДЛЯ ДЕТЕЙ С НОДА  Вариант 6.2</vt:lpstr>
      <vt:lpstr>РЕЗУЛЬТАТЫ ОСВОЕНИЯ КОРРЕКЦИОННО-РАЗВИВАЮЩЕЙ ОБЛАСТИ АООП НОО Вариант 6.2</vt:lpstr>
      <vt:lpstr>Итоговая оценка качества освоения обучающимися АООП НОО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АООП НОО для обучающихся с НОДА</dc:title>
  <dc:creator>Денис</dc:creator>
  <cp:lastModifiedBy>Анна Кузнецова</cp:lastModifiedBy>
  <cp:revision>22</cp:revision>
  <dcterms:created xsi:type="dcterms:W3CDTF">2017-03-30T11:23:48Z</dcterms:created>
  <dcterms:modified xsi:type="dcterms:W3CDTF">2023-05-21T10:56:35Z</dcterms:modified>
</cp:coreProperties>
</file>