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71" r:id="rId4"/>
    <p:sldId id="258" r:id="rId5"/>
    <p:sldId id="259" r:id="rId6"/>
    <p:sldId id="260" r:id="rId7"/>
    <p:sldId id="285" r:id="rId8"/>
    <p:sldId id="261" r:id="rId9"/>
    <p:sldId id="262" r:id="rId10"/>
    <p:sldId id="263" r:id="rId11"/>
    <p:sldId id="280" r:id="rId12"/>
    <p:sldId id="272" r:id="rId13"/>
    <p:sldId id="281" r:id="rId14"/>
    <p:sldId id="282" r:id="rId15"/>
    <p:sldId id="273" r:id="rId16"/>
    <p:sldId id="274" r:id="rId17"/>
    <p:sldId id="283" r:id="rId18"/>
    <p:sldId id="284" r:id="rId19"/>
    <p:sldId id="276" r:id="rId20"/>
    <p:sldId id="286" r:id="rId21"/>
    <p:sldId id="277" r:id="rId22"/>
    <p:sldId id="278" r:id="rId23"/>
    <p:sldId id="279" r:id="rId24"/>
    <p:sldId id="267" r:id="rId25"/>
    <p:sldId id="268" r:id="rId26"/>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4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5053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8298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414546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2917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72787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2152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2496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4250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4993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4832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2124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9461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94058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590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14796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3/31/2023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437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3/31/2023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040559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vip.1obraz.ru/#/document/99/902350579/XA00M7U2M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vip.1obraz.ru/#/document/99/607175842/XA00M2O2MB/"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vip.1obraz.ru/#/document/97/502838/infobar-attachmen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6" y="2404534"/>
            <a:ext cx="8740519" cy="927245"/>
          </a:xfrm>
        </p:spPr>
        <p:txBody>
          <a:bodyPr>
            <a:normAutofit/>
          </a:bodyPr>
          <a:lstStyle/>
          <a:p>
            <a:r>
              <a:rPr lang="ru-RU" b="1" dirty="0" smtClean="0"/>
              <a:t>Внедрение ФОП в школе</a:t>
            </a:r>
            <a:endParaRPr lang="ru-RU" b="1" dirty="0"/>
          </a:p>
        </p:txBody>
      </p:sp>
      <p:sp>
        <p:nvSpPr>
          <p:cNvPr id="3" name="Подзаголовок 2"/>
          <p:cNvSpPr>
            <a:spLocks noGrp="1"/>
          </p:cNvSpPr>
          <p:nvPr>
            <p:ph type="subTitle" idx="1"/>
          </p:nvPr>
        </p:nvSpPr>
        <p:spPr>
          <a:xfrm>
            <a:off x="1507067" y="851339"/>
            <a:ext cx="7426726" cy="1723695"/>
          </a:xfrm>
        </p:spPr>
        <p:txBody>
          <a:bodyPr>
            <a:normAutofit fontScale="25000" lnSpcReduction="20000"/>
          </a:bodyPr>
          <a:lstStyle/>
          <a:p>
            <a:pPr algn="ctr"/>
            <a:r>
              <a:rPr lang="ru-RU" sz="8000" b="1" i="1" dirty="0">
                <a:solidFill>
                  <a:srgbClr val="FF0000"/>
                </a:solidFill>
                <a:latin typeface="Times New Roman" panose="02020603050405020304" pitchFamily="18" charset="0"/>
                <a:cs typeface="Times New Roman" panose="02020603050405020304" pitchFamily="18" charset="0"/>
              </a:rPr>
              <a:t>Департамент образования Мэрии г. Грозного </a:t>
            </a:r>
          </a:p>
          <a:p>
            <a:pPr algn="ctr"/>
            <a:r>
              <a:rPr lang="ru-RU" sz="8000" b="1" i="1" dirty="0">
                <a:solidFill>
                  <a:srgbClr val="FF0000"/>
                </a:solidFill>
                <a:latin typeface="Times New Roman" panose="02020603050405020304" pitchFamily="18" charset="0"/>
                <a:cs typeface="Times New Roman" panose="02020603050405020304" pitchFamily="18" charset="0"/>
              </a:rPr>
              <a:t>Муниципальное бюджетное общеобразовательное учреждение </a:t>
            </a:r>
            <a:endParaRPr lang="ru-RU" sz="8000" i="1" dirty="0">
              <a:solidFill>
                <a:srgbClr val="FF0000"/>
              </a:solidFill>
              <a:latin typeface="Times New Roman" panose="02020603050405020304" pitchFamily="18" charset="0"/>
              <a:cs typeface="Times New Roman" panose="02020603050405020304" pitchFamily="18" charset="0"/>
            </a:endParaRPr>
          </a:p>
          <a:p>
            <a:pPr algn="ctr"/>
            <a:r>
              <a:rPr lang="ru-RU" sz="8000" b="1" i="1" dirty="0">
                <a:solidFill>
                  <a:srgbClr val="FF0000"/>
                </a:solidFill>
                <a:latin typeface="Times New Roman" panose="02020603050405020304" pitchFamily="18" charset="0"/>
                <a:cs typeface="Times New Roman" panose="02020603050405020304" pitchFamily="18" charset="0"/>
              </a:rPr>
              <a:t>«Средняя общеобразовательная школа № 16» г. Грозного</a:t>
            </a:r>
            <a:endParaRPr lang="ru-RU" sz="8000" i="1" dirty="0">
              <a:solidFill>
                <a:srgbClr val="FF0000"/>
              </a:solidFill>
              <a:latin typeface="Times New Roman" panose="02020603050405020304" pitchFamily="18" charset="0"/>
              <a:cs typeface="Times New Roman" panose="02020603050405020304" pitchFamily="18" charset="0"/>
            </a:endParaRPr>
          </a:p>
          <a:p>
            <a:pPr algn="ctr"/>
            <a:r>
              <a:rPr lang="ru-RU" sz="8000" b="1" i="1" dirty="0">
                <a:solidFill>
                  <a:srgbClr val="FF0000"/>
                </a:solidFill>
                <a:latin typeface="Times New Roman" panose="02020603050405020304" pitchFamily="18" charset="0"/>
                <a:cs typeface="Times New Roman" panose="02020603050405020304" pitchFamily="18" charset="0"/>
              </a:rPr>
              <a:t> (МБОУ «СОШ № 16» г. Грозного)</a:t>
            </a:r>
            <a:endParaRPr lang="ru-RU" sz="8000" i="1" dirty="0">
              <a:solidFill>
                <a:srgbClr val="FF0000"/>
              </a:solidFill>
              <a:latin typeface="Times New Roman" panose="02020603050405020304" pitchFamily="18" charset="0"/>
              <a:cs typeface="Times New Roman" panose="02020603050405020304" pitchFamily="18" charset="0"/>
            </a:endParaRPr>
          </a:p>
          <a:p>
            <a:pPr algn="ctr"/>
            <a:r>
              <a:rPr lang="ru-RU" sz="8000" dirty="0">
                <a:latin typeface="Times New Roman" panose="02020603050405020304" pitchFamily="18" charset="0"/>
                <a:cs typeface="Times New Roman" panose="02020603050405020304" pitchFamily="18" charset="0"/>
              </a:rPr>
              <a:t> </a:t>
            </a:r>
          </a:p>
          <a:p>
            <a:pPr algn="ctr"/>
            <a:r>
              <a:rPr lang="ru-RU" sz="8000" dirty="0" smtClean="0">
                <a:latin typeface="Times New Roman" panose="02020603050405020304" pitchFamily="18" charset="0"/>
                <a:cs typeface="Times New Roman" panose="02020603050405020304" pitchFamily="18" charset="0"/>
              </a:rPr>
              <a:t> </a:t>
            </a:r>
            <a:endParaRPr lang="ru-RU" sz="8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69427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Пояснительная записка</a:t>
            </a:r>
            <a:endParaRPr lang="ru-RU" b="1" dirty="0"/>
          </a:p>
        </p:txBody>
      </p:sp>
      <p:sp>
        <p:nvSpPr>
          <p:cNvPr id="3" name="Объект 2"/>
          <p:cNvSpPr>
            <a:spLocks noGrp="1"/>
          </p:cNvSpPr>
          <p:nvPr>
            <p:ph idx="1"/>
          </p:nvPr>
        </p:nvSpPr>
        <p:spPr>
          <a:xfrm>
            <a:off x="1138989" y="1331495"/>
            <a:ext cx="10365623" cy="4579727"/>
          </a:xfrm>
        </p:spPr>
        <p:txBody>
          <a:bodyPr/>
          <a:lstStyle/>
          <a:p>
            <a:pPr lvl="0"/>
            <a:r>
              <a:rPr lang="ru-RU" dirty="0"/>
              <a:t>цели реализации программы, которые конкретизировали в соответствии с требованиями ФГОС к результатам освоения учениками программы; </a:t>
            </a:r>
          </a:p>
          <a:p>
            <a:pPr lvl="0"/>
            <a:r>
              <a:rPr lang="ru-RU" dirty="0"/>
              <a:t>принципы формирования и механизмы реализации программы, в том числе посредством реализации индивидуальных учебных планов; </a:t>
            </a:r>
          </a:p>
          <a:p>
            <a:r>
              <a:rPr lang="ru-RU" dirty="0" smtClean="0"/>
              <a:t>общая характеристика </a:t>
            </a:r>
            <a:r>
              <a:rPr lang="ru-RU" dirty="0"/>
              <a:t>программы</a:t>
            </a:r>
            <a:r>
              <a:rPr lang="ru-RU" dirty="0" smtClean="0"/>
              <a:t>.</a:t>
            </a:r>
          </a:p>
          <a:p>
            <a:pPr marL="0" indent="0">
              <a:buNone/>
            </a:pPr>
            <a:r>
              <a:rPr lang="ru-RU" sz="2400" b="1" dirty="0" smtClean="0"/>
              <a:t>(</a:t>
            </a:r>
            <a:r>
              <a:rPr lang="ru-RU" sz="2400" b="1" dirty="0"/>
              <a:t>Скопируйте подраздел из ФОП. Д</a:t>
            </a:r>
            <a:r>
              <a:rPr lang="ru-RU" sz="2400" b="1" dirty="0" smtClean="0"/>
              <a:t>обавить </a:t>
            </a:r>
            <a:r>
              <a:rPr lang="ru-RU" sz="2400" b="1" dirty="0"/>
              <a:t>в общую </a:t>
            </a:r>
            <a:r>
              <a:rPr lang="ru-RU" sz="2400" b="1" dirty="0" smtClean="0"/>
              <a:t>характеристику </a:t>
            </a:r>
            <a:r>
              <a:rPr lang="ru-RU" sz="2400" b="1" dirty="0"/>
              <a:t>программы особенности </a:t>
            </a:r>
            <a:r>
              <a:rPr lang="ru-RU" sz="2400" b="1" dirty="0" smtClean="0"/>
              <a:t>школы)</a:t>
            </a:r>
          </a:p>
          <a:p>
            <a:pPr marL="0" indent="0">
              <a:buNone/>
            </a:pPr>
            <a:r>
              <a:rPr lang="ru-RU" sz="2400" b="1" dirty="0" smtClean="0"/>
              <a:t>+ </a:t>
            </a:r>
            <a:r>
              <a:rPr lang="ru-RU" sz="2400" b="1" dirty="0">
                <a:solidFill>
                  <a:srgbClr val="FF0000"/>
                </a:solidFill>
              </a:rPr>
              <a:t>О</a:t>
            </a:r>
            <a:r>
              <a:rPr lang="ru-RU" sz="2400" b="1" dirty="0" smtClean="0">
                <a:solidFill>
                  <a:srgbClr val="FF0000"/>
                </a:solidFill>
              </a:rPr>
              <a:t>ОП СОО - </a:t>
            </a:r>
            <a:r>
              <a:rPr lang="ru-RU" sz="2400" dirty="0">
                <a:solidFill>
                  <a:srgbClr val="FF0000"/>
                </a:solidFill>
              </a:rPr>
              <a:t>определить общие подходы к организации внеурочной </a:t>
            </a:r>
            <a:r>
              <a:rPr lang="ru-RU" sz="2400" dirty="0" smtClean="0">
                <a:solidFill>
                  <a:srgbClr val="FF0000"/>
                </a:solidFill>
              </a:rPr>
              <a:t> деятельности </a:t>
            </a:r>
            <a:r>
              <a:rPr lang="ru-RU" sz="2400" dirty="0" smtClean="0"/>
              <a:t>(</a:t>
            </a:r>
            <a:r>
              <a:rPr lang="ru-RU" sz="2400" u="sng" dirty="0">
                <a:hlinkClick r:id="rId2"/>
              </a:rPr>
              <a:t>п. 18.1.1 ФГОС СОО</a:t>
            </a:r>
            <a:r>
              <a:rPr lang="ru-RU" sz="2400" dirty="0"/>
              <a:t>)</a:t>
            </a:r>
            <a:endParaRPr lang="ru-RU" sz="2400" b="1" dirty="0">
              <a:solidFill>
                <a:srgbClr val="FF0000"/>
              </a:solidFill>
            </a:endParaRPr>
          </a:p>
        </p:txBody>
      </p:sp>
    </p:spTree>
    <p:extLst>
      <p:ext uri="{BB962C8B-B14F-4D97-AF65-F5344CB8AC3E}">
        <p14:creationId xmlns:p14="http://schemas.microsoft.com/office/powerpoint/2010/main" val="2618470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144380"/>
            <a:ext cx="8911687" cy="545431"/>
          </a:xfrm>
        </p:spPr>
        <p:txBody>
          <a:bodyPr>
            <a:normAutofit fontScale="90000"/>
          </a:bodyPr>
          <a:lstStyle/>
          <a:p>
            <a:r>
              <a:rPr lang="ru-RU" dirty="0" smtClean="0"/>
              <a:t>Планируемые результаты освоения</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669227350"/>
              </p:ext>
            </p:extLst>
          </p:nvPr>
        </p:nvGraphicFramePr>
        <p:xfrm>
          <a:off x="417096" y="818147"/>
          <a:ext cx="11566356" cy="6098388"/>
        </p:xfrm>
        <a:graphic>
          <a:graphicData uri="http://schemas.openxmlformats.org/drawingml/2006/table">
            <a:tbl>
              <a:tblPr firstRow="1" bandRow="1">
                <a:tableStyleId>{5C22544A-7EE6-4342-B048-85BDC9FD1C3A}</a:tableStyleId>
              </a:tblPr>
              <a:tblGrid>
                <a:gridCol w="3855452">
                  <a:extLst>
                    <a:ext uri="{9D8B030D-6E8A-4147-A177-3AD203B41FA5}">
                      <a16:colId xmlns:a16="http://schemas.microsoft.com/office/drawing/2014/main" val="20000"/>
                    </a:ext>
                  </a:extLst>
                </a:gridCol>
                <a:gridCol w="3855452">
                  <a:extLst>
                    <a:ext uri="{9D8B030D-6E8A-4147-A177-3AD203B41FA5}">
                      <a16:colId xmlns:a16="http://schemas.microsoft.com/office/drawing/2014/main" val="20001"/>
                    </a:ext>
                  </a:extLst>
                </a:gridCol>
                <a:gridCol w="3855452">
                  <a:extLst>
                    <a:ext uri="{9D8B030D-6E8A-4147-A177-3AD203B41FA5}">
                      <a16:colId xmlns:a16="http://schemas.microsoft.com/office/drawing/2014/main" val="20002"/>
                    </a:ext>
                  </a:extLst>
                </a:gridCol>
              </a:tblGrid>
              <a:tr h="383388">
                <a:tc>
                  <a:txBody>
                    <a:bodyPr/>
                    <a:lstStyle/>
                    <a:p>
                      <a:r>
                        <a:rPr lang="ru-RU" dirty="0" smtClean="0"/>
                        <a:t>НОО</a:t>
                      </a:r>
                      <a:endParaRPr lang="ru-RU" dirty="0"/>
                    </a:p>
                  </a:txBody>
                  <a:tcPr/>
                </a:tc>
                <a:tc>
                  <a:txBody>
                    <a:bodyPr/>
                    <a:lstStyle/>
                    <a:p>
                      <a:r>
                        <a:rPr lang="ru-RU" dirty="0" smtClean="0"/>
                        <a:t>ООО</a:t>
                      </a:r>
                      <a:endParaRPr lang="ru-RU" dirty="0"/>
                    </a:p>
                  </a:txBody>
                  <a:tcPr/>
                </a:tc>
                <a:tc>
                  <a:txBody>
                    <a:bodyPr/>
                    <a:lstStyle/>
                    <a:p>
                      <a:r>
                        <a:rPr lang="ru-RU" dirty="0" smtClean="0"/>
                        <a:t>СОО</a:t>
                      </a:r>
                      <a:endParaRPr lang="ru-RU" dirty="0"/>
                    </a:p>
                  </a:txBody>
                  <a:tcPr/>
                </a:tc>
                <a:extLst>
                  <a:ext uri="{0D108BD9-81ED-4DB2-BD59-A6C34878D82A}">
                    <a16:rowId xmlns:a16="http://schemas.microsoft.com/office/drawing/2014/main" val="10000"/>
                  </a:ext>
                </a:extLst>
              </a:tr>
              <a:tr h="50292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dirty="0" smtClean="0"/>
                        <a:t>Подробно описать результаты освоения программы – личностные, метапредметные, предметные, в том числе по каждому модулю ОРКСЭ. </a:t>
                      </a:r>
                    </a:p>
                    <a:p>
                      <a:endParaRPr lang="ru-RU" dirty="0"/>
                    </a:p>
                  </a:txBody>
                  <a:tcPr/>
                </a:tc>
                <a:tc>
                  <a:txBody>
                    <a:bodyPr/>
                    <a:lstStyle/>
                    <a:p>
                      <a:r>
                        <a:rPr lang="ru-RU" sz="1800" kern="1200" dirty="0" smtClean="0">
                          <a:solidFill>
                            <a:schemeClr val="dk1"/>
                          </a:solidFill>
                          <a:effectLst/>
                          <a:latin typeface="+mn-lt"/>
                          <a:ea typeface="+mn-ea"/>
                          <a:cs typeface="+mn-cs"/>
                        </a:rPr>
                        <a:t>Скопировать подраздел из ФОП </a:t>
                      </a:r>
                      <a:endParaRPr lang="ru-RU" dirty="0"/>
                    </a:p>
                  </a:txBody>
                  <a:tcPr/>
                </a:tc>
                <a:tc>
                  <a:txBody>
                    <a:bodyPr/>
                    <a:lstStyle/>
                    <a:p>
                      <a:endParaRPr lang="ru-RU"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ru-RU" sz="1800" kern="1200" dirty="0" smtClean="0">
                          <a:solidFill>
                            <a:schemeClr val="dk1"/>
                          </a:solidFill>
                          <a:effectLst/>
                          <a:latin typeface="+mn-lt"/>
                          <a:ea typeface="+mn-ea"/>
                          <a:cs typeface="+mn-cs"/>
                        </a:rPr>
                        <a:t>Скопировать подраздел из ФОП </a:t>
                      </a:r>
                      <a:endParaRPr lang="ru-RU" dirty="0" smtClean="0"/>
                    </a:p>
                    <a:p>
                      <a:endParaRPr lang="ru-RU" dirty="0"/>
                    </a:p>
                  </a:txBody>
                  <a:tcPr/>
                </a:tc>
                <a:extLst>
                  <a:ext uri="{0D108BD9-81ED-4DB2-BD59-A6C34878D82A}">
                    <a16:rowId xmlns:a16="http://schemas.microsoft.com/office/drawing/2014/main" val="10001"/>
                  </a:ext>
                </a:extLst>
              </a:tr>
              <a:tr h="1508760">
                <a:tc>
                  <a:txBody>
                    <a:bodyPr/>
                    <a:lstStyle/>
                    <a:p>
                      <a:r>
                        <a:rPr lang="ru-RU" b="1" i="1" dirty="0" smtClean="0"/>
                        <a:t>Часть можно скопировать из подраздела «Система оценки достижения планируемых результатов ФОП»</a:t>
                      </a:r>
                      <a:endParaRPr lang="ru-RU" dirty="0"/>
                    </a:p>
                  </a:txBody>
                  <a:tcPr/>
                </a:tc>
                <a:tc>
                  <a:txBody>
                    <a:bodyPr/>
                    <a:lstStyle/>
                    <a:p>
                      <a:r>
                        <a:rPr lang="ru-RU" sz="1800" kern="1200" dirty="0" smtClean="0">
                          <a:solidFill>
                            <a:schemeClr val="dk1"/>
                          </a:solidFill>
                          <a:effectLst/>
                          <a:latin typeface="+mn-lt"/>
                          <a:ea typeface="+mn-ea"/>
                          <a:cs typeface="+mn-cs"/>
                        </a:rPr>
                        <a:t>Предметные результаты скопировать из части обязательных федеральных рабочих программ</a:t>
                      </a:r>
                      <a:endParaRPr lang="ru-RU" dirty="0"/>
                    </a:p>
                  </a:txBody>
                  <a:tcPr/>
                </a:tc>
                <a:tc>
                  <a:txBody>
                    <a:bodyPr/>
                    <a:lstStyle/>
                    <a:p>
                      <a:r>
                        <a:rPr lang="ru-RU" sz="1800" kern="1200" dirty="0" smtClean="0">
                          <a:solidFill>
                            <a:schemeClr val="dk1"/>
                          </a:solidFill>
                          <a:effectLst/>
                          <a:latin typeface="+mn-lt"/>
                          <a:ea typeface="+mn-ea"/>
                          <a:cs typeface="+mn-cs"/>
                        </a:rPr>
                        <a:t>Дополнить планируемыми результатами освоения предметов и курсов, которых нет в ФОП – обязательных по ФГОС СОО и дополнительных, включенных с учетом мнения детей и особенностей школы</a:t>
                      </a:r>
                      <a:endParaRPr lang="ru-RU" sz="1800" kern="1200" dirty="0">
                        <a:solidFill>
                          <a:schemeClr val="dk1"/>
                        </a:solidFill>
                        <a:effectLst/>
                        <a:latin typeface="+mn-lt"/>
                        <a:ea typeface="+mn-ea"/>
                        <a:cs typeface="+mn-cs"/>
                      </a:endParaRPr>
                    </a:p>
                  </a:txBody>
                  <a:tcPr/>
                </a:tc>
                <a:extLst>
                  <a:ext uri="{0D108BD9-81ED-4DB2-BD59-A6C34878D82A}">
                    <a16:rowId xmlns:a16="http://schemas.microsoft.com/office/drawing/2014/main" val="10002"/>
                  </a:ext>
                </a:extLst>
              </a:tr>
              <a:tr h="1005840">
                <a:tc>
                  <a:txBody>
                    <a:bodyPr/>
                    <a:lstStyle/>
                    <a:p>
                      <a:endParaRPr lang="ru-RU" dirty="0"/>
                    </a:p>
                  </a:txBody>
                  <a:tcPr/>
                </a:tc>
                <a:tc>
                  <a:txBody>
                    <a:bodyPr/>
                    <a:lstStyle/>
                    <a:p>
                      <a:r>
                        <a:rPr lang="ru-RU" sz="1800" kern="1200" dirty="0" smtClean="0">
                          <a:solidFill>
                            <a:schemeClr val="dk1"/>
                          </a:solidFill>
                          <a:effectLst/>
                          <a:latin typeface="+mn-lt"/>
                          <a:ea typeface="+mn-ea"/>
                          <a:cs typeface="+mn-cs"/>
                        </a:rPr>
                        <a:t>Дополнить спецификой школы и планируемыми результатами освоения остальных обязательных предметов и курсов по ФГОС</a:t>
                      </a:r>
                      <a:endParaRPr lang="ru-RU" dirty="0"/>
                    </a:p>
                  </a:txBody>
                  <a:tcPr/>
                </a:tc>
                <a:tc>
                  <a:txBody>
                    <a:bodyPr/>
                    <a:lstStyle/>
                    <a:p>
                      <a:endParaRPr lang="ru-RU" dirty="0"/>
                    </a:p>
                  </a:txBody>
                  <a:tcPr/>
                </a:tc>
                <a:extLst>
                  <a:ext uri="{0D108BD9-81ED-4DB2-BD59-A6C34878D82A}">
                    <a16:rowId xmlns:a16="http://schemas.microsoft.com/office/drawing/2014/main" val="10003"/>
                  </a:ext>
                </a:extLst>
              </a:tr>
              <a:tr h="502920">
                <a:tc>
                  <a:txBody>
                    <a:bodyPr/>
                    <a:lstStyle/>
                    <a:p>
                      <a:endParaRPr lang="ru-RU" dirty="0"/>
                    </a:p>
                  </a:txBody>
                  <a:tcPr/>
                </a:tc>
                <a:tc>
                  <a:txBody>
                    <a:bodyPr/>
                    <a:lstStyle/>
                    <a:p>
                      <a:endParaRPr lang="ru-RU"/>
                    </a:p>
                  </a:txBody>
                  <a:tcPr/>
                </a:tc>
                <a:tc>
                  <a:txBody>
                    <a:bodyPr/>
                    <a:lstStyle/>
                    <a:p>
                      <a:endParaRPr lang="ru-RU"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753564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1"/>
            <a:ext cx="8911687" cy="1155032"/>
          </a:xfrm>
        </p:spPr>
        <p:txBody>
          <a:bodyPr>
            <a:normAutofit fontScale="90000"/>
          </a:bodyPr>
          <a:lstStyle/>
          <a:p>
            <a:r>
              <a:rPr lang="ru-RU" b="1" dirty="0"/>
              <a:t>Система оценки достижения планируемых </a:t>
            </a:r>
            <a:r>
              <a:rPr lang="ru-RU" b="1" dirty="0" smtClean="0"/>
              <a:t>результатов НОО, ООО, СОО</a:t>
            </a:r>
            <a:endParaRPr lang="ru-RU" b="1" dirty="0"/>
          </a:p>
        </p:txBody>
      </p:sp>
      <p:sp>
        <p:nvSpPr>
          <p:cNvPr id="3" name="Объект 2"/>
          <p:cNvSpPr>
            <a:spLocks noGrp="1"/>
          </p:cNvSpPr>
          <p:nvPr>
            <p:ph idx="1"/>
          </p:nvPr>
        </p:nvSpPr>
        <p:spPr>
          <a:xfrm>
            <a:off x="689811" y="1411705"/>
            <a:ext cx="11261557" cy="4989095"/>
          </a:xfrm>
        </p:spPr>
        <p:txBody>
          <a:bodyPr>
            <a:normAutofit/>
          </a:bodyPr>
          <a:lstStyle/>
          <a:p>
            <a:r>
              <a:rPr lang="ru-RU" dirty="0"/>
              <a:t>направления и цели оценочной </a:t>
            </a:r>
            <a:r>
              <a:rPr lang="ru-RU" dirty="0" smtClean="0"/>
              <a:t>деятельности;</a:t>
            </a:r>
            <a:endParaRPr lang="ru-RU" dirty="0"/>
          </a:p>
          <a:p>
            <a:r>
              <a:rPr lang="ru-RU" dirty="0" smtClean="0"/>
              <a:t>процедуры </a:t>
            </a:r>
            <a:r>
              <a:rPr lang="ru-RU" dirty="0"/>
              <a:t>внутренней и внешней </a:t>
            </a:r>
            <a:r>
              <a:rPr lang="ru-RU" dirty="0" smtClean="0"/>
              <a:t>оценки;</a:t>
            </a:r>
            <a:endParaRPr lang="ru-RU" dirty="0"/>
          </a:p>
          <a:p>
            <a:r>
              <a:rPr lang="ru-RU" dirty="0" smtClean="0"/>
              <a:t>системно-деятельностный</a:t>
            </a:r>
            <a:r>
              <a:rPr lang="ru-RU" dirty="0"/>
              <a:t>, уровневый и комплексный подходы к оценке образовательных </a:t>
            </a:r>
            <a:r>
              <a:rPr lang="ru-RU" dirty="0" smtClean="0"/>
              <a:t>достижений;</a:t>
            </a:r>
            <a:endParaRPr lang="ru-RU" dirty="0"/>
          </a:p>
          <a:p>
            <a:r>
              <a:rPr lang="ru-RU" dirty="0" smtClean="0"/>
              <a:t>описание </a:t>
            </a:r>
            <a:r>
              <a:rPr lang="ru-RU" dirty="0"/>
              <a:t>процедур текущего, тематического, промежуточного и итогового контроля.</a:t>
            </a:r>
          </a:p>
          <a:p>
            <a:r>
              <a:rPr lang="ru-RU" dirty="0" smtClean="0"/>
              <a:t>особенности </a:t>
            </a:r>
            <a:r>
              <a:rPr lang="ru-RU" dirty="0"/>
              <a:t>оценки предметных результатов по отдельному предмету фиксируются в приложении к ООП </a:t>
            </a:r>
            <a:r>
              <a:rPr lang="ru-RU" dirty="0" smtClean="0"/>
              <a:t>НОО, ОО, СОО и включает:</a:t>
            </a:r>
            <a:endParaRPr lang="ru-RU" dirty="0"/>
          </a:p>
          <a:p>
            <a:pPr marL="0" indent="0">
              <a:buNone/>
            </a:pPr>
            <a:r>
              <a:rPr lang="ru-RU" dirty="0"/>
              <a:t>— список итоговых планируемых результатов с указанием этапов их формирования и способов оценки;</a:t>
            </a:r>
            <a:br>
              <a:rPr lang="ru-RU" dirty="0"/>
            </a:br>
            <a:r>
              <a:rPr lang="ru-RU" dirty="0"/>
              <a:t>— требования к выставлению отметок за промежуточную аттестацию;</a:t>
            </a:r>
            <a:br>
              <a:rPr lang="ru-RU" dirty="0"/>
            </a:br>
            <a:r>
              <a:rPr lang="ru-RU" dirty="0"/>
              <a:t>— график контрольных </a:t>
            </a:r>
            <a:r>
              <a:rPr lang="ru-RU" dirty="0" smtClean="0"/>
              <a:t>мероприятий</a:t>
            </a:r>
          </a:p>
          <a:p>
            <a:pPr marL="0" indent="0">
              <a:buNone/>
            </a:pPr>
            <a:r>
              <a:rPr lang="ru-RU" b="1" i="1" dirty="0" smtClean="0"/>
              <a:t>(Скопируйте </a:t>
            </a:r>
            <a:r>
              <a:rPr lang="ru-RU" b="1" i="1" dirty="0"/>
              <a:t>из ФОП, но доработайте – опишите особенности оценки предметных результатов по отдельному предмету в приложении к ООП </a:t>
            </a:r>
            <a:r>
              <a:rPr lang="ru-RU" b="1" i="1" dirty="0" smtClean="0"/>
              <a:t>НОО, ООО, СОО)</a:t>
            </a:r>
            <a:endParaRPr lang="ru-RU" b="1" i="1" dirty="0"/>
          </a:p>
        </p:txBody>
      </p:sp>
    </p:spTree>
    <p:extLst>
      <p:ext uri="{BB962C8B-B14F-4D97-AF65-F5344CB8AC3E}">
        <p14:creationId xmlns:p14="http://schemas.microsoft.com/office/powerpoint/2010/main" val="2819856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4633" y="624110"/>
            <a:ext cx="9739980" cy="1280890"/>
          </a:xfrm>
        </p:spPr>
        <p:txBody>
          <a:bodyPr/>
          <a:lstStyle/>
          <a:p>
            <a:r>
              <a:rPr lang="ru-RU" b="1" dirty="0">
                <a:solidFill>
                  <a:srgbClr val="FF0000"/>
                </a:solidFill>
              </a:rPr>
              <a:t>Система оценки достижения планируемых </a:t>
            </a:r>
            <a:r>
              <a:rPr lang="ru-RU" b="1" dirty="0" smtClean="0">
                <a:solidFill>
                  <a:srgbClr val="FF0000"/>
                </a:solidFill>
              </a:rPr>
              <a:t>результатов ООО</a:t>
            </a:r>
            <a:endParaRPr lang="ru-RU" b="1" dirty="0">
              <a:solidFill>
                <a:srgbClr val="FF0000"/>
              </a:solidFill>
            </a:endParaRPr>
          </a:p>
        </p:txBody>
      </p:sp>
      <p:sp>
        <p:nvSpPr>
          <p:cNvPr id="3" name="Объект 2"/>
          <p:cNvSpPr>
            <a:spLocks noGrp="1"/>
          </p:cNvSpPr>
          <p:nvPr>
            <p:ph idx="1"/>
          </p:nvPr>
        </p:nvSpPr>
        <p:spPr>
          <a:xfrm>
            <a:off x="1283368" y="2133600"/>
            <a:ext cx="10221244" cy="3777622"/>
          </a:xfrm>
        </p:spPr>
        <p:txBody>
          <a:bodyPr/>
          <a:lstStyle/>
          <a:p>
            <a:r>
              <a:rPr lang="ru-RU" dirty="0"/>
              <a:t>Должна включать описание организации и содержания:</a:t>
            </a:r>
          </a:p>
          <a:p>
            <a:pPr marL="0" indent="0">
              <a:buNone/>
            </a:pPr>
            <a:r>
              <a:rPr lang="ru-RU" dirty="0"/>
              <a:t>— </a:t>
            </a:r>
            <a:r>
              <a:rPr lang="ru-RU" b="1" dirty="0"/>
              <a:t>промежуточной аттестации обучающихся в рамках урочной и внеурочной деятельности;</a:t>
            </a:r>
            <a:br>
              <a:rPr lang="ru-RU" b="1" dirty="0"/>
            </a:br>
            <a:r>
              <a:rPr lang="ru-RU" b="1" dirty="0" smtClean="0"/>
              <a:t>—</a:t>
            </a:r>
            <a:r>
              <a:rPr lang="ru-RU" b="1" dirty="0"/>
              <a:t> оценки проектной деятельности </a:t>
            </a:r>
            <a:r>
              <a:rPr lang="ru-RU" b="1" dirty="0" smtClean="0"/>
              <a:t>обучающихся</a:t>
            </a:r>
          </a:p>
          <a:p>
            <a:pPr marL="0" indent="0">
              <a:buNone/>
            </a:pPr>
            <a:r>
              <a:rPr lang="ru-RU" b="1" i="1" dirty="0" smtClean="0"/>
              <a:t>(Скорректировать </a:t>
            </a:r>
            <a:r>
              <a:rPr lang="ru-RU" b="1" i="1" dirty="0"/>
              <a:t>подраздел, если есть особенности школы, в том числе </a:t>
            </a:r>
            <a:r>
              <a:rPr lang="ru-RU" b="1" i="1" dirty="0" smtClean="0"/>
              <a:t>описать </a:t>
            </a:r>
            <a:r>
              <a:rPr lang="ru-RU" b="1" i="1" dirty="0"/>
              <a:t>специальные условия текущего контроля успеваемости и промежуточной аттестации для детей с </a:t>
            </a:r>
            <a:r>
              <a:rPr lang="ru-RU" b="1" i="1" dirty="0" smtClean="0"/>
              <a:t>ОВЗ!)</a:t>
            </a:r>
            <a:endParaRPr lang="ru-RU" b="1" i="1" dirty="0"/>
          </a:p>
        </p:txBody>
      </p:sp>
    </p:spTree>
    <p:extLst>
      <p:ext uri="{BB962C8B-B14F-4D97-AF65-F5344CB8AC3E}">
        <p14:creationId xmlns:p14="http://schemas.microsoft.com/office/powerpoint/2010/main" val="1197408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56085" y="0"/>
            <a:ext cx="9948528" cy="705853"/>
          </a:xfrm>
        </p:spPr>
        <p:txBody>
          <a:bodyPr/>
          <a:lstStyle/>
          <a:p>
            <a:r>
              <a:rPr lang="ru-RU" dirty="0"/>
              <a:t>Содержательный раздел ООП </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952800963"/>
              </p:ext>
            </p:extLst>
          </p:nvPr>
        </p:nvGraphicFramePr>
        <p:xfrm>
          <a:off x="0" y="715393"/>
          <a:ext cx="11935326" cy="6183579"/>
        </p:xfrm>
        <a:graphic>
          <a:graphicData uri="http://schemas.openxmlformats.org/drawingml/2006/table">
            <a:tbl>
              <a:tblPr firstRow="1" bandRow="1">
                <a:tableStyleId>{5C22544A-7EE6-4342-B048-85BDC9FD1C3A}</a:tableStyleId>
              </a:tblPr>
              <a:tblGrid>
                <a:gridCol w="4214784">
                  <a:extLst>
                    <a:ext uri="{9D8B030D-6E8A-4147-A177-3AD203B41FA5}">
                      <a16:colId xmlns:a16="http://schemas.microsoft.com/office/drawing/2014/main" val="20000"/>
                    </a:ext>
                  </a:extLst>
                </a:gridCol>
                <a:gridCol w="3860271">
                  <a:extLst>
                    <a:ext uri="{9D8B030D-6E8A-4147-A177-3AD203B41FA5}">
                      <a16:colId xmlns:a16="http://schemas.microsoft.com/office/drawing/2014/main" val="20001"/>
                    </a:ext>
                  </a:extLst>
                </a:gridCol>
                <a:gridCol w="3860271">
                  <a:extLst>
                    <a:ext uri="{9D8B030D-6E8A-4147-A177-3AD203B41FA5}">
                      <a16:colId xmlns:a16="http://schemas.microsoft.com/office/drawing/2014/main" val="20002"/>
                    </a:ext>
                  </a:extLst>
                </a:gridCol>
              </a:tblGrid>
              <a:tr h="346057">
                <a:tc>
                  <a:txBody>
                    <a:bodyPr/>
                    <a:lstStyle/>
                    <a:p>
                      <a:r>
                        <a:rPr lang="ru-RU" dirty="0" smtClean="0"/>
                        <a:t>НОО</a:t>
                      </a:r>
                      <a:endParaRPr lang="ru-RU" dirty="0"/>
                    </a:p>
                  </a:txBody>
                  <a:tcPr/>
                </a:tc>
                <a:tc>
                  <a:txBody>
                    <a:bodyPr/>
                    <a:lstStyle/>
                    <a:p>
                      <a:r>
                        <a:rPr lang="ru-RU" dirty="0" smtClean="0"/>
                        <a:t>ООО</a:t>
                      </a:r>
                      <a:endParaRPr lang="ru-RU" dirty="0"/>
                    </a:p>
                  </a:txBody>
                  <a:tcPr/>
                </a:tc>
                <a:tc>
                  <a:txBody>
                    <a:bodyPr/>
                    <a:lstStyle/>
                    <a:p>
                      <a:r>
                        <a:rPr lang="ru-RU" dirty="0" smtClean="0"/>
                        <a:t>СОО</a:t>
                      </a:r>
                      <a:endParaRPr lang="ru-RU" dirty="0"/>
                    </a:p>
                  </a:txBody>
                  <a:tcPr/>
                </a:tc>
                <a:extLst>
                  <a:ext uri="{0D108BD9-81ED-4DB2-BD59-A6C34878D82A}">
                    <a16:rowId xmlns:a16="http://schemas.microsoft.com/office/drawing/2014/main" val="10000"/>
                  </a:ext>
                </a:extLst>
              </a:tr>
              <a:tr h="138422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b="0" dirty="0" smtClean="0"/>
                        <a:t>обязательные федеральные рабочие программы по русскому языку, литературному чтению и окружающему миру</a:t>
                      </a:r>
                    </a:p>
                    <a:p>
                      <a:endParaRPr lang="ru-RU" dirty="0"/>
                    </a:p>
                  </a:txBody>
                  <a:tcPr/>
                </a:tc>
                <a:tc>
                  <a:txBody>
                    <a:bodyPr/>
                    <a:lstStyle/>
                    <a:p>
                      <a:pPr lvl="0"/>
                      <a:r>
                        <a:rPr lang="ru-RU" sz="1800" kern="1200" dirty="0" smtClean="0">
                          <a:solidFill>
                            <a:schemeClr val="dk1"/>
                          </a:solidFill>
                          <a:effectLst/>
                          <a:latin typeface="+mn-lt"/>
                          <a:ea typeface="+mn-ea"/>
                          <a:cs typeface="+mn-cs"/>
                        </a:rPr>
                        <a:t>обязательные федеральные рабочие программы по русскому языку, литературе, истории, обществознанию, географии и ОБЖ</a:t>
                      </a:r>
                      <a:endParaRPr lang="ru-RU" sz="1800" kern="1200" dirty="0">
                        <a:solidFill>
                          <a:schemeClr val="dk1"/>
                        </a:solidFill>
                        <a:effectLst/>
                        <a:latin typeface="+mn-lt"/>
                        <a:ea typeface="+mn-ea"/>
                        <a:cs typeface="+mn-cs"/>
                      </a:endParaRPr>
                    </a:p>
                  </a:txBody>
                  <a:tcPr/>
                </a:tc>
                <a:tc>
                  <a:txBody>
                    <a:bodyPr/>
                    <a:lstStyle/>
                    <a:p>
                      <a:pPr lvl="0"/>
                      <a:r>
                        <a:rPr lang="ru-RU" sz="1800" kern="1200" dirty="0" smtClean="0">
                          <a:solidFill>
                            <a:schemeClr val="dk1"/>
                          </a:solidFill>
                          <a:effectLst/>
                          <a:latin typeface="+mn-lt"/>
                          <a:ea typeface="+mn-ea"/>
                          <a:cs typeface="+mn-cs"/>
                        </a:rPr>
                        <a:t>обязательные федеральные рабочие программы по русскому языку, литературе, истории, обществознанию, географии и ОБЖ;</a:t>
                      </a:r>
                      <a:endParaRPr lang="ru-RU" sz="1800" kern="1200" dirty="0">
                        <a:solidFill>
                          <a:schemeClr val="dk1"/>
                        </a:solidFill>
                        <a:effectLst/>
                        <a:latin typeface="+mn-lt"/>
                        <a:ea typeface="+mn-ea"/>
                        <a:cs typeface="+mn-cs"/>
                      </a:endParaRPr>
                    </a:p>
                  </a:txBody>
                  <a:tcPr/>
                </a:tc>
                <a:extLst>
                  <a:ext uri="{0D108BD9-81ED-4DB2-BD59-A6C34878D82A}">
                    <a16:rowId xmlns:a16="http://schemas.microsoft.com/office/drawing/2014/main" val="10001"/>
                  </a:ext>
                </a:extLst>
              </a:tr>
              <a:tr h="120671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dirty="0" smtClean="0"/>
                        <a:t>рабочие программы учебных предметов, учебных курсов, курсов внеурочной деятельности, учебных модулей</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dirty="0" smtClean="0"/>
                        <a:t>рабочие программы учебных предметов, учебных курсов, курсов внеурочной деятельности, учебных модулей</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dirty="0" smtClean="0"/>
                        <a:t>рабочие программы учебных предметов, учебных курсов, курсов внеурочной деятельности, учебных модулей</a:t>
                      </a:r>
                    </a:p>
                  </a:txBody>
                  <a:tcPr/>
                </a:tc>
                <a:extLst>
                  <a:ext uri="{0D108BD9-81ED-4DB2-BD59-A6C34878D82A}">
                    <a16:rowId xmlns:a16="http://schemas.microsoft.com/office/drawing/2014/main" val="10002"/>
                  </a:ext>
                </a:extLst>
              </a:tr>
              <a:tr h="138422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dirty="0" smtClean="0"/>
                        <a:t>программу формирования УУД, </a:t>
                      </a:r>
                      <a:r>
                        <a:rPr lang="ru-RU" sz="1800" kern="1200" dirty="0" smtClean="0">
                          <a:solidFill>
                            <a:schemeClr val="dk1"/>
                          </a:solidFill>
                          <a:effectLst/>
                          <a:latin typeface="+mn-lt"/>
                          <a:ea typeface="+mn-ea"/>
                          <a:cs typeface="+mn-cs"/>
                        </a:rPr>
                        <a:t>программу формирования экологической культуры, здорового и безопасного образа жизни</a:t>
                      </a:r>
                      <a:endParaRPr lang="ru-R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sz="1800" kern="1200" dirty="0" smtClean="0">
                          <a:solidFill>
                            <a:schemeClr val="dk1"/>
                          </a:solidFill>
                          <a:effectLst/>
                          <a:latin typeface="+mn-lt"/>
                          <a:ea typeface="+mn-ea"/>
                          <a:cs typeface="+mn-cs"/>
                        </a:rPr>
                        <a:t>программу формирования универсальных учебных действий</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sz="1800" kern="1200" dirty="0" smtClean="0">
                          <a:solidFill>
                            <a:schemeClr val="dk1"/>
                          </a:solidFill>
                          <a:effectLst/>
                          <a:latin typeface="+mn-lt"/>
                          <a:ea typeface="+mn-ea"/>
                          <a:cs typeface="+mn-cs"/>
                        </a:rPr>
                        <a:t>программу формирования универсальных учебных действий</a:t>
                      </a:r>
                    </a:p>
                  </a:txBody>
                  <a:tcPr/>
                </a:tc>
                <a:extLst>
                  <a:ext uri="{0D108BD9-81ED-4DB2-BD59-A6C34878D82A}">
                    <a16:rowId xmlns:a16="http://schemas.microsoft.com/office/drawing/2014/main" val="10003"/>
                  </a:ext>
                </a:extLst>
              </a:tr>
              <a:tr h="102643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sz="1400" dirty="0" smtClean="0"/>
                        <a:t>программу коррекционной работы в том случае, если в школе учатся дети с ОВЗ</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sz="1400" dirty="0" smtClean="0"/>
                        <a:t>программу коррекционной работы в том случае, если в школе учатся дети с ОВЗ</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mn-lt"/>
                          <a:ea typeface="+mn-ea"/>
                          <a:cs typeface="+mn-cs"/>
                        </a:rPr>
                        <a:t>программу коррекционной работы, включающую организацию работы с обучающимися с ограниченными возможностями здоровья и инвалидами.</a:t>
                      </a:r>
                    </a:p>
                    <a:p>
                      <a:endParaRPr lang="ru-RU" sz="1400" dirty="0"/>
                    </a:p>
                  </a:txBody>
                  <a:tcPr/>
                </a:tc>
                <a:extLst>
                  <a:ext uri="{0D108BD9-81ED-4DB2-BD59-A6C34878D82A}">
                    <a16:rowId xmlns:a16="http://schemas.microsoft.com/office/drawing/2014/main" val="10004"/>
                  </a:ext>
                </a:extLst>
              </a:tr>
              <a:tr h="605599">
                <a:tc>
                  <a:txBody>
                    <a:bodyPr/>
                    <a:lstStyle/>
                    <a:p>
                      <a:r>
                        <a:rPr lang="ru-RU" sz="1400" dirty="0" smtClean="0"/>
                        <a:t>федеральную рабочую программу воспитания</a:t>
                      </a:r>
                      <a:endParaRPr lang="ru-RU"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mn-lt"/>
                          <a:ea typeface="+mn-ea"/>
                          <a:cs typeface="+mn-cs"/>
                        </a:rPr>
                        <a:t>федеральную рабочую программу воспитания</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mn-lt"/>
                          <a:ea typeface="+mn-ea"/>
                          <a:cs typeface="+mn-cs"/>
                        </a:rPr>
                        <a:t>федеральную рабочую программу воспитания</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837613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Рабочие программы (для педагогов)</a:t>
            </a:r>
            <a:endParaRPr lang="ru-RU" dirty="0"/>
          </a:p>
        </p:txBody>
      </p:sp>
      <p:sp>
        <p:nvSpPr>
          <p:cNvPr id="3" name="Объект 2"/>
          <p:cNvSpPr>
            <a:spLocks noGrp="1"/>
          </p:cNvSpPr>
          <p:nvPr>
            <p:ph idx="1"/>
          </p:nvPr>
        </p:nvSpPr>
        <p:spPr>
          <a:xfrm>
            <a:off x="2589212" y="1652337"/>
            <a:ext cx="8915400" cy="4258885"/>
          </a:xfrm>
        </p:spPr>
        <p:txBody>
          <a:bodyPr/>
          <a:lstStyle/>
          <a:p>
            <a:r>
              <a:rPr lang="ru-RU" dirty="0"/>
              <a:t>скопировать из ФОП обязательные рабочие программы </a:t>
            </a:r>
            <a:endParaRPr lang="ru-RU" dirty="0" smtClean="0"/>
          </a:p>
          <a:p>
            <a:r>
              <a:rPr lang="ru-RU" dirty="0" smtClean="0"/>
              <a:t>добавить </a:t>
            </a:r>
            <a:r>
              <a:rPr lang="ru-RU" dirty="0"/>
              <a:t>в них тематическое планирование </a:t>
            </a:r>
            <a:r>
              <a:rPr lang="ru-RU" dirty="0" smtClean="0"/>
              <a:t>(обязательно </a:t>
            </a:r>
            <a:r>
              <a:rPr lang="ru-RU" dirty="0"/>
              <a:t>по требованиям </a:t>
            </a:r>
            <a:r>
              <a:rPr lang="ru-RU" dirty="0" smtClean="0"/>
              <a:t>ФГОС)</a:t>
            </a:r>
            <a:endParaRPr lang="ru-RU" dirty="0"/>
          </a:p>
          <a:p>
            <a:r>
              <a:rPr lang="ru-RU" dirty="0" smtClean="0"/>
              <a:t>в </a:t>
            </a:r>
            <a:r>
              <a:rPr lang="ru-RU" dirty="0"/>
              <a:t>планировании </a:t>
            </a:r>
            <a:r>
              <a:rPr lang="ru-RU" dirty="0" smtClean="0"/>
              <a:t>указать </a:t>
            </a:r>
            <a:r>
              <a:rPr lang="ru-RU" dirty="0"/>
              <a:t>количество академических часов, отводимых на освоение каждой </a:t>
            </a:r>
            <a:r>
              <a:rPr lang="ru-RU" dirty="0" smtClean="0"/>
              <a:t>темы </a:t>
            </a:r>
          </a:p>
          <a:p>
            <a:r>
              <a:rPr lang="ru-RU" dirty="0" smtClean="0"/>
              <a:t>добавить</a:t>
            </a:r>
            <a:r>
              <a:rPr lang="ru-RU" dirty="0"/>
              <a:t>, как </a:t>
            </a:r>
            <a:r>
              <a:rPr lang="ru-RU" dirty="0" smtClean="0"/>
              <a:t>учитывается рабочая программа </a:t>
            </a:r>
            <a:r>
              <a:rPr lang="ru-RU" dirty="0"/>
              <a:t>воспитания. </a:t>
            </a:r>
            <a:endParaRPr lang="ru-RU" dirty="0" smtClean="0"/>
          </a:p>
          <a:p>
            <a:r>
              <a:rPr lang="ru-RU" dirty="0" smtClean="0"/>
              <a:t>описать </a:t>
            </a:r>
            <a:r>
              <a:rPr lang="ru-RU" dirty="0"/>
              <a:t>возможность </a:t>
            </a:r>
            <a:r>
              <a:rPr lang="ru-RU" dirty="0" smtClean="0"/>
              <a:t>использования электронных образовательных ресурсов </a:t>
            </a:r>
            <a:r>
              <a:rPr lang="ru-RU" dirty="0"/>
              <a:t>по каждой теме</a:t>
            </a:r>
          </a:p>
        </p:txBody>
      </p:sp>
    </p:spTree>
    <p:extLst>
      <p:ext uri="{BB962C8B-B14F-4D97-AF65-F5344CB8AC3E}">
        <p14:creationId xmlns:p14="http://schemas.microsoft.com/office/powerpoint/2010/main" val="872771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6295" y="624110"/>
            <a:ext cx="9868317" cy="1280890"/>
          </a:xfrm>
        </p:spPr>
        <p:txBody>
          <a:bodyPr>
            <a:normAutofit/>
          </a:bodyPr>
          <a:lstStyle/>
          <a:p>
            <a:r>
              <a:rPr lang="ru-RU" b="1" dirty="0"/>
              <a:t>Организационный раздел ООП </a:t>
            </a:r>
            <a:r>
              <a:rPr lang="ru-RU" b="1" dirty="0" smtClean="0"/>
              <a:t>НОО,ООО</a:t>
            </a:r>
            <a:r>
              <a:rPr lang="ru-RU" b="1" dirty="0"/>
              <a:t/>
            </a:r>
            <a:br>
              <a:rPr lang="ru-RU" b="1" dirty="0"/>
            </a:br>
            <a:endParaRPr lang="ru-RU" b="1" dirty="0"/>
          </a:p>
        </p:txBody>
      </p:sp>
      <p:sp>
        <p:nvSpPr>
          <p:cNvPr id="3" name="Объект 2"/>
          <p:cNvSpPr>
            <a:spLocks noGrp="1"/>
          </p:cNvSpPr>
          <p:nvPr>
            <p:ph idx="1"/>
          </p:nvPr>
        </p:nvSpPr>
        <p:spPr/>
        <p:txBody>
          <a:bodyPr/>
          <a:lstStyle/>
          <a:p>
            <a:r>
              <a:rPr lang="ru-RU" dirty="0"/>
              <a:t>Учебный </a:t>
            </a:r>
            <a:r>
              <a:rPr lang="ru-RU" dirty="0" smtClean="0"/>
              <a:t>план</a:t>
            </a:r>
          </a:p>
          <a:p>
            <a:r>
              <a:rPr lang="ru-RU" dirty="0"/>
              <a:t>План внеурочной </a:t>
            </a:r>
            <a:r>
              <a:rPr lang="ru-RU" dirty="0" smtClean="0"/>
              <a:t>деятельности</a:t>
            </a:r>
          </a:p>
          <a:p>
            <a:r>
              <a:rPr lang="ru-RU" dirty="0"/>
              <a:t>Календарный учебный </a:t>
            </a:r>
            <a:r>
              <a:rPr lang="ru-RU" dirty="0" smtClean="0"/>
              <a:t>график</a:t>
            </a:r>
          </a:p>
          <a:p>
            <a:r>
              <a:rPr lang="ru-RU" dirty="0"/>
              <a:t>Календарный план воспитательной </a:t>
            </a:r>
            <a:r>
              <a:rPr lang="ru-RU" dirty="0" smtClean="0"/>
              <a:t>работы</a:t>
            </a:r>
          </a:p>
          <a:p>
            <a:r>
              <a:rPr lang="ru-RU" dirty="0"/>
              <a:t>Система условий реализации основной образовательной программы в соответствии с требованиями ФГОС </a:t>
            </a:r>
            <a:r>
              <a:rPr lang="ru-RU" dirty="0" smtClean="0"/>
              <a:t>НОО, ООО,СОО.</a:t>
            </a:r>
            <a:endParaRPr lang="ru-RU" dirty="0"/>
          </a:p>
        </p:txBody>
      </p:sp>
    </p:spTree>
    <p:extLst>
      <p:ext uri="{BB962C8B-B14F-4D97-AF65-F5344CB8AC3E}">
        <p14:creationId xmlns:p14="http://schemas.microsoft.com/office/powerpoint/2010/main" val="3445726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0253" y="0"/>
            <a:ext cx="10427368" cy="593559"/>
          </a:xfrm>
        </p:spPr>
        <p:txBody>
          <a:bodyPr>
            <a:normAutofit fontScale="90000"/>
          </a:bodyPr>
          <a:lstStyle/>
          <a:p>
            <a:r>
              <a:rPr lang="ru-RU" b="1" dirty="0" smtClean="0"/>
              <a:t>Учебный план</a:t>
            </a:r>
            <a:endParaRPr lang="ru-RU"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31896683"/>
              </p:ext>
            </p:extLst>
          </p:nvPr>
        </p:nvGraphicFramePr>
        <p:xfrm>
          <a:off x="320842" y="593559"/>
          <a:ext cx="11726781" cy="5774290"/>
        </p:xfrm>
        <a:graphic>
          <a:graphicData uri="http://schemas.openxmlformats.org/drawingml/2006/table">
            <a:tbl>
              <a:tblPr firstRow="1" bandRow="1">
                <a:tableStyleId>{5C22544A-7EE6-4342-B048-85BDC9FD1C3A}</a:tableStyleId>
              </a:tblPr>
              <a:tblGrid>
                <a:gridCol w="3908927">
                  <a:extLst>
                    <a:ext uri="{9D8B030D-6E8A-4147-A177-3AD203B41FA5}">
                      <a16:colId xmlns:a16="http://schemas.microsoft.com/office/drawing/2014/main" val="20000"/>
                    </a:ext>
                  </a:extLst>
                </a:gridCol>
                <a:gridCol w="3908927">
                  <a:extLst>
                    <a:ext uri="{9D8B030D-6E8A-4147-A177-3AD203B41FA5}">
                      <a16:colId xmlns:a16="http://schemas.microsoft.com/office/drawing/2014/main" val="20001"/>
                    </a:ext>
                  </a:extLst>
                </a:gridCol>
                <a:gridCol w="3908927">
                  <a:extLst>
                    <a:ext uri="{9D8B030D-6E8A-4147-A177-3AD203B41FA5}">
                      <a16:colId xmlns:a16="http://schemas.microsoft.com/office/drawing/2014/main" val="20002"/>
                    </a:ext>
                  </a:extLst>
                </a:gridCol>
              </a:tblGrid>
              <a:tr h="656171">
                <a:tc>
                  <a:txBody>
                    <a:bodyPr/>
                    <a:lstStyle/>
                    <a:p>
                      <a:r>
                        <a:rPr lang="ru-RU" dirty="0" smtClean="0"/>
                        <a:t>НОО</a:t>
                      </a:r>
                      <a:endParaRPr lang="ru-RU" dirty="0"/>
                    </a:p>
                  </a:txBody>
                  <a:tcPr/>
                </a:tc>
                <a:tc>
                  <a:txBody>
                    <a:bodyPr/>
                    <a:lstStyle/>
                    <a:p>
                      <a:r>
                        <a:rPr lang="ru-RU" dirty="0" smtClean="0"/>
                        <a:t>ООО</a:t>
                      </a:r>
                      <a:endParaRPr lang="ru-RU" dirty="0"/>
                    </a:p>
                  </a:txBody>
                  <a:tcPr/>
                </a:tc>
                <a:tc>
                  <a:txBody>
                    <a:bodyPr/>
                    <a:lstStyle/>
                    <a:p>
                      <a:r>
                        <a:rPr lang="ru-RU" dirty="0" smtClean="0"/>
                        <a:t>СОО</a:t>
                      </a:r>
                      <a:endParaRPr lang="ru-RU" dirty="0"/>
                    </a:p>
                  </a:txBody>
                  <a:tcPr/>
                </a:tc>
                <a:extLst>
                  <a:ext uri="{0D108BD9-81ED-4DB2-BD59-A6C34878D82A}">
                    <a16:rowId xmlns:a16="http://schemas.microsoft.com/office/drawing/2014/main" val="10000"/>
                  </a:ext>
                </a:extLst>
              </a:tr>
              <a:tr h="144199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dirty="0" smtClean="0"/>
                        <a:t>Пять вариантов федерального учебного плана</a:t>
                      </a:r>
                    </a:p>
                  </a:txBody>
                  <a:tcPr/>
                </a:tc>
                <a:tc>
                  <a:txBody>
                    <a:bodyPr/>
                    <a:lstStyle/>
                    <a:p>
                      <a:r>
                        <a:rPr lang="ru-RU" sz="1800" kern="1200" dirty="0" smtClean="0">
                          <a:solidFill>
                            <a:schemeClr val="dk1"/>
                          </a:solidFill>
                          <a:effectLst/>
                          <a:latin typeface="+mn-lt"/>
                          <a:ea typeface="+mn-ea"/>
                          <a:cs typeface="+mn-cs"/>
                        </a:rPr>
                        <a:t>Шесть вариантов федерального учебного плана </a:t>
                      </a:r>
                      <a:endParaRPr lang="ru-RU" dirty="0"/>
                    </a:p>
                  </a:txBody>
                  <a:tcPr/>
                </a:tc>
                <a:tc>
                  <a:txBody>
                    <a:bodyPr/>
                    <a:lstStyle/>
                    <a:p>
                      <a:r>
                        <a:rPr lang="ru-RU" sz="1800" kern="1200" dirty="0" smtClean="0">
                          <a:solidFill>
                            <a:schemeClr val="dk1"/>
                          </a:solidFill>
                          <a:effectLst/>
                          <a:latin typeface="+mn-lt"/>
                          <a:ea typeface="+mn-ea"/>
                          <a:cs typeface="+mn-cs"/>
                        </a:rPr>
                        <a:t>19 примерных учебных планов по профилям с вариациями предметов, изучаемых на углубленном уровне</a:t>
                      </a:r>
                      <a:endParaRPr lang="ru-RU" dirty="0"/>
                    </a:p>
                  </a:txBody>
                  <a:tcPr/>
                </a:tc>
                <a:extLst>
                  <a:ext uri="{0D108BD9-81ED-4DB2-BD59-A6C34878D82A}">
                    <a16:rowId xmlns:a16="http://schemas.microsoft.com/office/drawing/2014/main" val="10001"/>
                  </a:ext>
                </a:extLst>
              </a:tr>
              <a:tr h="2107526">
                <a:tc>
                  <a:txBody>
                    <a:bodyPr/>
                    <a:lstStyle/>
                    <a:p>
                      <a:r>
                        <a:rPr lang="ru-RU" dirty="0" smtClean="0"/>
                        <a:t>Для наших школ УП:</a:t>
                      </a:r>
                    </a:p>
                    <a:p>
                      <a:r>
                        <a:rPr lang="ru-RU" dirty="0" smtClean="0"/>
                        <a:t>обучение ведется только на русском языке – с изучением родного языка или без него</a:t>
                      </a:r>
                      <a:endParaRPr lang="ru-RU" dirty="0"/>
                    </a:p>
                  </a:txBody>
                  <a:tcPr/>
                </a:tc>
                <a:tc>
                  <a:txBody>
                    <a:bodyPr/>
                    <a:lstStyle/>
                    <a:p>
                      <a:r>
                        <a:rPr lang="ru-RU" dirty="0" smtClean="0"/>
                        <a:t>Для наших школ УП:</a:t>
                      </a:r>
                    </a:p>
                    <a:p>
                      <a:r>
                        <a:rPr lang="ru-RU" dirty="0" smtClean="0"/>
                        <a:t>обучение ведется только на русском языке – с изучением родного языка, второго иностранного языка или без него</a:t>
                      </a:r>
                    </a:p>
                  </a:txBody>
                  <a:tcPr/>
                </a:tc>
                <a:tc>
                  <a:txBody>
                    <a:bodyPr/>
                    <a:lstStyle/>
                    <a:p>
                      <a:endParaRPr lang="ru-RU"/>
                    </a:p>
                  </a:txBody>
                  <a:tcPr/>
                </a:tc>
                <a:extLst>
                  <a:ext uri="{0D108BD9-81ED-4DB2-BD59-A6C34878D82A}">
                    <a16:rowId xmlns:a16="http://schemas.microsoft.com/office/drawing/2014/main" val="10002"/>
                  </a:ext>
                </a:extLst>
              </a:tr>
              <a:tr h="630402">
                <a:tc gridSpan="3">
                  <a:txBody>
                    <a:bodyPr/>
                    <a:lstStyle/>
                    <a:p>
                      <a:pPr algn="ctr"/>
                      <a:r>
                        <a:rPr lang="ru-RU" b="1" dirty="0" smtClean="0"/>
                        <a:t>Пять учебных дней в неделю</a:t>
                      </a:r>
                      <a:endParaRPr lang="ru-RU" b="1" dirty="0"/>
                    </a:p>
                  </a:txBody>
                  <a:tcPr/>
                </a:tc>
                <a:tc hMerge="1">
                  <a:txBody>
                    <a:bodyPr/>
                    <a:lstStyle/>
                    <a:p>
                      <a:endParaRPr lang="ru-RU" dirty="0"/>
                    </a:p>
                  </a:txBody>
                  <a:tcPr/>
                </a:tc>
                <a:tc hMerge="1">
                  <a:txBody>
                    <a:bodyPr/>
                    <a:lstStyle/>
                    <a:p>
                      <a:endParaRPr lang="ru-RU" dirty="0"/>
                    </a:p>
                  </a:txBody>
                  <a:tcPr/>
                </a:tc>
                <a:extLst>
                  <a:ext uri="{0D108BD9-81ED-4DB2-BD59-A6C34878D82A}">
                    <a16:rowId xmlns:a16="http://schemas.microsoft.com/office/drawing/2014/main" val="10003"/>
                  </a:ext>
                </a:extLst>
              </a:tr>
              <a:tr h="938200">
                <a:tc gridSpan="3">
                  <a:txBody>
                    <a:bodyPr/>
                    <a:lstStyle/>
                    <a:p>
                      <a:pPr algn="ctr"/>
                      <a:r>
                        <a:rPr lang="ru-RU" sz="1800" b="0" dirty="0" smtClean="0"/>
                        <a:t>Допишите формы промежуточной аттестации </a:t>
                      </a:r>
                      <a:endParaRPr lang="ru-RU" dirty="0"/>
                    </a:p>
                    <a:p>
                      <a:pPr algn="ctr"/>
                      <a:r>
                        <a:rPr lang="ru-RU" dirty="0" smtClean="0"/>
                        <a:t>Проверить название предметных областей по ФГОС</a:t>
                      </a:r>
                      <a:endParaRPr lang="ru-RU" dirty="0"/>
                    </a:p>
                  </a:txBody>
                  <a:tcPr/>
                </a:tc>
                <a:tc hMerge="1">
                  <a:txBody>
                    <a:bodyPr/>
                    <a:lstStyle/>
                    <a:p>
                      <a:endParaRPr lang="ru-RU" dirty="0"/>
                    </a:p>
                  </a:txBody>
                  <a:tcPr/>
                </a:tc>
                <a:tc hMerge="1">
                  <a:txBody>
                    <a:bodyPr/>
                    <a:lstStyle/>
                    <a:p>
                      <a:endParaRPr lang="ru-RU"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75592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205946"/>
            <a:ext cx="8911687" cy="593124"/>
          </a:xfrm>
        </p:spPr>
        <p:txBody>
          <a:bodyPr>
            <a:normAutofit fontScale="90000"/>
          </a:bodyPr>
          <a:lstStyle/>
          <a:p>
            <a:r>
              <a:rPr lang="ru-RU" b="1" dirty="0" smtClean="0"/>
              <a:t>Учебный план СОО</a:t>
            </a:r>
            <a:endParaRPr lang="ru-RU" b="1" dirty="0"/>
          </a:p>
        </p:txBody>
      </p:sp>
      <p:sp>
        <p:nvSpPr>
          <p:cNvPr id="3" name="Объект 2"/>
          <p:cNvSpPr>
            <a:spLocks noGrp="1"/>
          </p:cNvSpPr>
          <p:nvPr>
            <p:ph idx="1"/>
          </p:nvPr>
        </p:nvSpPr>
        <p:spPr>
          <a:xfrm>
            <a:off x="336884" y="799071"/>
            <a:ext cx="11167728" cy="5750010"/>
          </a:xfrm>
        </p:spPr>
        <p:txBody>
          <a:bodyPr>
            <a:normAutofit/>
          </a:bodyPr>
          <a:lstStyle/>
          <a:p>
            <a:endParaRPr lang="ru-RU" dirty="0" smtClean="0"/>
          </a:p>
          <a:p>
            <a:r>
              <a:rPr lang="ru-RU" dirty="0" smtClean="0"/>
              <a:t>На </a:t>
            </a:r>
            <a:r>
              <a:rPr lang="ru-RU" dirty="0"/>
              <a:t>2 года </a:t>
            </a:r>
            <a:r>
              <a:rPr lang="ru-RU" dirty="0" smtClean="0"/>
              <a:t>не менее 2170 и не </a:t>
            </a:r>
            <a:r>
              <a:rPr lang="ru-RU" dirty="0"/>
              <a:t>более 2516 часов </a:t>
            </a:r>
            <a:r>
              <a:rPr lang="ru-RU" dirty="0" smtClean="0"/>
              <a:t>занятий, не более 37 часов в неделю. </a:t>
            </a:r>
          </a:p>
          <a:p>
            <a:r>
              <a:rPr lang="ru-RU" dirty="0" smtClean="0"/>
              <a:t>Количество вариантов </a:t>
            </a:r>
            <a:r>
              <a:rPr lang="ru-RU" dirty="0" smtClean="0">
                <a:solidFill>
                  <a:srgbClr val="FF0000"/>
                </a:solidFill>
              </a:rPr>
              <a:t>УП - 19</a:t>
            </a:r>
          </a:p>
          <a:p>
            <a:r>
              <a:rPr lang="ru-RU" dirty="0"/>
              <a:t>Родной язык, родная литература и второй иностранный язык </a:t>
            </a:r>
            <a:r>
              <a:rPr lang="ru-RU" dirty="0" smtClean="0"/>
              <a:t>изучаются</a:t>
            </a:r>
            <a:r>
              <a:rPr lang="ru-RU" dirty="0"/>
              <a:t>, если есть условия в школе и заявления родителей</a:t>
            </a:r>
            <a:r>
              <a:rPr lang="ru-RU" dirty="0" smtClean="0"/>
              <a:t>.</a:t>
            </a:r>
          </a:p>
          <a:p>
            <a:r>
              <a:rPr lang="ru-RU" dirty="0" smtClean="0"/>
              <a:t>учебный </a:t>
            </a:r>
            <a:r>
              <a:rPr lang="ru-RU" dirty="0"/>
              <a:t>план профиля и индивидуальный учебный план должны содержать минимум </a:t>
            </a:r>
            <a:r>
              <a:rPr lang="ru-RU" dirty="0">
                <a:solidFill>
                  <a:srgbClr val="FF0000"/>
                </a:solidFill>
              </a:rPr>
              <a:t>13 </a:t>
            </a:r>
            <a:r>
              <a:rPr lang="ru-RU" dirty="0" smtClean="0">
                <a:solidFill>
                  <a:srgbClr val="FF0000"/>
                </a:solidFill>
              </a:rPr>
              <a:t>обязательных предметов</a:t>
            </a:r>
            <a:r>
              <a:rPr lang="ru-RU" dirty="0"/>
              <a:t>: русский язык, литературу, математику, иностранный язык, информатику, физику, химию, биологию, историю, обществознание, географию, физкультуру и </a:t>
            </a:r>
            <a:r>
              <a:rPr lang="ru-RU" dirty="0" smtClean="0"/>
              <a:t>ОБЖ.</a:t>
            </a:r>
          </a:p>
          <a:p>
            <a:r>
              <a:rPr lang="ru-RU" dirty="0" smtClean="0"/>
              <a:t>Минимум </a:t>
            </a:r>
            <a:r>
              <a:rPr lang="ru-RU" dirty="0" smtClean="0">
                <a:solidFill>
                  <a:srgbClr val="FF0000"/>
                </a:solidFill>
              </a:rPr>
              <a:t>2 предмета </a:t>
            </a:r>
            <a:r>
              <a:rPr lang="ru-RU" dirty="0"/>
              <a:t>должны изучаться на углубленном уровне. Их надо выбрать из предметной области, соответствующей профилю обучения, или смежной с ней</a:t>
            </a:r>
            <a:r>
              <a:rPr lang="ru-RU" dirty="0" smtClean="0"/>
              <a:t>.</a:t>
            </a:r>
          </a:p>
          <a:p>
            <a:r>
              <a:rPr lang="ru-RU" dirty="0" smtClean="0"/>
              <a:t>Универсальный профиль должен </a:t>
            </a:r>
            <a:r>
              <a:rPr lang="ru-RU" dirty="0"/>
              <a:t>предусматривать изучение минимум </a:t>
            </a:r>
            <a:r>
              <a:rPr lang="ru-RU" dirty="0" smtClean="0">
                <a:solidFill>
                  <a:srgbClr val="FF0000"/>
                </a:solidFill>
              </a:rPr>
              <a:t>2 предметов </a:t>
            </a:r>
            <a:r>
              <a:rPr lang="ru-RU" dirty="0" smtClean="0"/>
              <a:t>на </a:t>
            </a:r>
            <a:r>
              <a:rPr lang="ru-RU" dirty="0"/>
              <a:t>углубленном уровне</a:t>
            </a:r>
            <a:r>
              <a:rPr lang="ru-RU" dirty="0" smtClean="0"/>
              <a:t>.</a:t>
            </a:r>
          </a:p>
          <a:p>
            <a:r>
              <a:rPr lang="ru-RU" dirty="0"/>
              <a:t>Учебные планы в </a:t>
            </a:r>
            <a:r>
              <a:rPr lang="ru-RU" b="1" dirty="0"/>
              <a:t>адаптированных основных образовательных программах </a:t>
            </a:r>
            <a:r>
              <a:rPr lang="ru-RU" dirty="0"/>
              <a:t>могут предусматривать изучение всех учебных предметов на базовом уровне.</a:t>
            </a:r>
          </a:p>
          <a:p>
            <a:endParaRPr lang="ru-RU" dirty="0"/>
          </a:p>
          <a:p>
            <a:endParaRPr lang="ru-RU" dirty="0"/>
          </a:p>
          <a:p>
            <a:endParaRPr lang="ru-RU" dirty="0"/>
          </a:p>
        </p:txBody>
      </p:sp>
    </p:spTree>
    <p:extLst>
      <p:ext uri="{BB962C8B-B14F-4D97-AF65-F5344CB8AC3E}">
        <p14:creationId xmlns:p14="http://schemas.microsoft.com/office/powerpoint/2010/main" val="2367760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План внеурочной деятельности</a:t>
            </a:r>
          </a:p>
        </p:txBody>
      </p:sp>
      <p:sp>
        <p:nvSpPr>
          <p:cNvPr id="3" name="Объект 2"/>
          <p:cNvSpPr>
            <a:spLocks noGrp="1"/>
          </p:cNvSpPr>
          <p:nvPr>
            <p:ph idx="1"/>
          </p:nvPr>
        </p:nvSpPr>
        <p:spPr/>
        <p:txBody>
          <a:bodyPr/>
          <a:lstStyle/>
          <a:p>
            <a:r>
              <a:rPr lang="ru-RU" dirty="0"/>
              <a:t>Конкретизируйте план под задачи и особенности школы с учетом мнения учеников</a:t>
            </a:r>
            <a:r>
              <a:rPr lang="ru-RU" dirty="0" smtClean="0"/>
              <a:t>.</a:t>
            </a:r>
          </a:p>
          <a:p>
            <a:r>
              <a:rPr lang="ru-RU" dirty="0"/>
              <a:t>Р</a:t>
            </a:r>
            <a:r>
              <a:rPr lang="ru-RU" dirty="0" smtClean="0"/>
              <a:t>аспределить объем </a:t>
            </a:r>
            <a:r>
              <a:rPr lang="ru-RU" dirty="0"/>
              <a:t>часов. </a:t>
            </a:r>
            <a:endParaRPr lang="ru-RU" dirty="0" smtClean="0"/>
          </a:p>
          <a:p>
            <a:r>
              <a:rPr lang="ru-RU" dirty="0" smtClean="0"/>
              <a:t>Для СОО – проекты, профессиональные пробы в каникулярное время и по каждому профилю.</a:t>
            </a:r>
            <a:endParaRPr lang="ru-RU" dirty="0"/>
          </a:p>
        </p:txBody>
      </p:sp>
    </p:spTree>
    <p:extLst>
      <p:ext uri="{BB962C8B-B14F-4D97-AF65-F5344CB8AC3E}">
        <p14:creationId xmlns:p14="http://schemas.microsoft.com/office/powerpoint/2010/main" val="291998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FF0000"/>
                </a:solidFill>
              </a:rPr>
              <a:t>Министерство </a:t>
            </a:r>
            <a:r>
              <a:rPr lang="ru-RU" b="1" dirty="0">
                <a:solidFill>
                  <a:srgbClr val="FF0000"/>
                </a:solidFill>
              </a:rPr>
              <a:t>просвещения РФ</a:t>
            </a:r>
            <a:br>
              <a:rPr lang="ru-RU" b="1" dirty="0">
                <a:solidFill>
                  <a:srgbClr val="FF0000"/>
                </a:solidFill>
              </a:rPr>
            </a:br>
            <a:r>
              <a:rPr lang="ru-RU" b="1" dirty="0">
                <a:solidFill>
                  <a:srgbClr val="FF0000"/>
                </a:solidFill>
              </a:rPr>
              <a:t>утвердило новые </a:t>
            </a:r>
            <a:r>
              <a:rPr lang="ru-RU" b="1" dirty="0" smtClean="0">
                <a:solidFill>
                  <a:srgbClr val="FF0000"/>
                </a:solidFill>
              </a:rPr>
              <a:t>ФГОС </a:t>
            </a:r>
            <a:endParaRPr lang="ru-RU" dirty="0">
              <a:solidFill>
                <a:srgbClr val="FF0000"/>
              </a:solidFill>
            </a:endParaRPr>
          </a:p>
        </p:txBody>
      </p:sp>
      <p:sp>
        <p:nvSpPr>
          <p:cNvPr id="3" name="Объект 2"/>
          <p:cNvSpPr>
            <a:spLocks noGrp="1"/>
          </p:cNvSpPr>
          <p:nvPr>
            <p:ph idx="1"/>
          </p:nvPr>
        </p:nvSpPr>
        <p:spPr/>
        <p:txBody>
          <a:bodyPr/>
          <a:lstStyle/>
          <a:p>
            <a:endParaRPr lang="ru-RU" b="1" dirty="0" smtClean="0"/>
          </a:p>
          <a:p>
            <a:r>
              <a:rPr lang="ru-RU" b="1" dirty="0"/>
              <a:t>Приказ Министерства просвещения РФ от 31 мая 2021 г. № 286 “Об утверждении федерального государственного образовательного стандарта начального общего образования</a:t>
            </a:r>
            <a:r>
              <a:rPr lang="ru-RU" b="1" dirty="0" smtClean="0"/>
              <a:t>”</a:t>
            </a:r>
            <a:r>
              <a:rPr lang="ru-RU" dirty="0"/>
              <a:t> (ред. от 08.11.2022) </a:t>
            </a:r>
            <a:endParaRPr lang="ru-RU" b="1" dirty="0" smtClean="0"/>
          </a:p>
          <a:p>
            <a:r>
              <a:rPr lang="ru-RU" b="1" dirty="0"/>
              <a:t>Приказ Министерства просвещения РФ от 31 мая 2021 г. </a:t>
            </a:r>
            <a:r>
              <a:rPr lang="ru-RU" b="1" dirty="0" smtClean="0"/>
              <a:t>N </a:t>
            </a:r>
            <a:r>
              <a:rPr lang="ru-RU" b="1" dirty="0"/>
              <a:t>287 "Об утверждении федерального государственного образовательного </a:t>
            </a:r>
            <a:r>
              <a:rPr lang="ru-RU" b="1" dirty="0" smtClean="0"/>
              <a:t>стандарта основного общего образования»</a:t>
            </a:r>
            <a:r>
              <a:rPr lang="ru-RU" dirty="0"/>
              <a:t> (ред. от 08.11.2022) </a:t>
            </a:r>
            <a:endParaRPr lang="ru-RU" b="1" dirty="0" smtClean="0"/>
          </a:p>
          <a:p>
            <a:r>
              <a:rPr lang="ru-RU" b="1" dirty="0"/>
              <a:t>Приказ Министерства просвещения РФ от 12 августа 2022 г. N 732 "О внесении изменений в федеральный государственный образовательный стандарт среднего общего образования, утвержденный приказом Министерства образования и науки Российской Федерации от 17 мая 2012 г. N 413"</a:t>
            </a:r>
          </a:p>
        </p:txBody>
      </p:sp>
    </p:spTree>
    <p:extLst>
      <p:ext uri="{BB962C8B-B14F-4D97-AF65-F5344CB8AC3E}">
        <p14:creationId xmlns:p14="http://schemas.microsoft.com/office/powerpoint/2010/main" val="2063282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600" b="1" dirty="0" smtClean="0"/>
              <a:t>Санитарные правила </a:t>
            </a:r>
            <a:r>
              <a:rPr lang="ru-RU" sz="1600" b="1" dirty="0"/>
              <a:t>СП 2.4.3648-20 "Санитарно-эпидемиологические требования к организациям воспитания и обучения, отдыха и оздоровления детей и молодежи", утвержденными постановлением Главного государственного санитарного врача Российской Федерации от 28 сентября 2020 г. N 28 &lt;9&gt; (далее - Санитарно-эпидемиологические требования</a:t>
            </a:r>
            <a:r>
              <a:rPr lang="ru-RU" sz="1600" b="1" dirty="0" smtClean="0"/>
              <a:t>)</a:t>
            </a:r>
            <a:endParaRPr lang="ru-RU" sz="1600" b="1" dirty="0"/>
          </a:p>
        </p:txBody>
      </p:sp>
      <p:sp>
        <p:nvSpPr>
          <p:cNvPr id="3" name="Объект 2"/>
          <p:cNvSpPr>
            <a:spLocks noGrp="1"/>
          </p:cNvSpPr>
          <p:nvPr>
            <p:ph idx="1"/>
          </p:nvPr>
        </p:nvSpPr>
        <p:spPr/>
        <p:txBody>
          <a:bodyPr/>
          <a:lstStyle/>
          <a:p>
            <a:r>
              <a:rPr lang="ru-RU" dirty="0"/>
              <a:t>С целью профилактики переутомления в годовом календарном учебном </a:t>
            </a:r>
            <a:r>
              <a:rPr lang="ru-RU" dirty="0" smtClean="0"/>
              <a:t>плане обучающихся </a:t>
            </a:r>
            <a:r>
              <a:rPr lang="ru-RU" dirty="0"/>
              <a:t>должно быть предусмотрено чередование периодов учебного времен, </a:t>
            </a:r>
            <a:r>
              <a:rPr lang="ru-RU" dirty="0" smtClean="0"/>
              <a:t>сессий </a:t>
            </a:r>
            <a:r>
              <a:rPr lang="ru-RU" dirty="0"/>
              <a:t>и каникул. </a:t>
            </a:r>
            <a:r>
              <a:rPr lang="ru-RU" b="1" dirty="0">
                <a:solidFill>
                  <a:srgbClr val="FF0000"/>
                </a:solidFill>
              </a:rPr>
              <a:t>Продолжительность каникул должна составлять не менее 7 </a:t>
            </a:r>
            <a:r>
              <a:rPr lang="ru-RU" b="1" dirty="0" smtClean="0">
                <a:solidFill>
                  <a:srgbClr val="FF0000"/>
                </a:solidFill>
              </a:rPr>
              <a:t>календарных дней</a:t>
            </a:r>
            <a:r>
              <a:rPr lang="ru-RU" b="1" dirty="0">
                <a:solidFill>
                  <a:srgbClr val="FF0000"/>
                </a:solidFill>
              </a:rPr>
              <a:t>.</a:t>
            </a:r>
          </a:p>
          <a:p>
            <a:endParaRPr lang="ru-RU" dirty="0"/>
          </a:p>
        </p:txBody>
      </p:sp>
    </p:spTree>
    <p:extLst>
      <p:ext uri="{BB962C8B-B14F-4D97-AF65-F5344CB8AC3E}">
        <p14:creationId xmlns:p14="http://schemas.microsoft.com/office/powerpoint/2010/main" val="4174671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Календарный учебный график</a:t>
            </a:r>
          </a:p>
        </p:txBody>
      </p:sp>
      <p:sp>
        <p:nvSpPr>
          <p:cNvPr id="3" name="Объект 2"/>
          <p:cNvSpPr>
            <a:spLocks noGrp="1"/>
          </p:cNvSpPr>
          <p:nvPr>
            <p:ph idx="1"/>
          </p:nvPr>
        </p:nvSpPr>
        <p:spPr>
          <a:xfrm>
            <a:off x="955589" y="1219199"/>
            <a:ext cx="10549023" cy="5428735"/>
          </a:xfrm>
        </p:spPr>
        <p:txBody>
          <a:bodyPr>
            <a:normAutofit fontScale="92500" lnSpcReduction="20000"/>
          </a:bodyPr>
          <a:lstStyle/>
          <a:p>
            <a:r>
              <a:rPr lang="ru-RU" dirty="0"/>
              <a:t>Скорректируйте федеральный график с учетом особенностей </a:t>
            </a:r>
            <a:r>
              <a:rPr lang="ru-RU" dirty="0" smtClean="0"/>
              <a:t>школы</a:t>
            </a:r>
          </a:p>
          <a:p>
            <a:r>
              <a:rPr lang="ru-RU" dirty="0" smtClean="0"/>
              <a:t>Организация образовательной деятельности по четвертям, продолжительность учебного года 34 недели, в 1 классе 33 недели</a:t>
            </a:r>
          </a:p>
          <a:p>
            <a:r>
              <a:rPr lang="ru-RU" dirty="0" smtClean="0"/>
              <a:t>Учебный год начинается с  1 сентября , заканчивается 20 мая</a:t>
            </a:r>
          </a:p>
          <a:p>
            <a:r>
              <a:rPr lang="ru-RU" dirty="0"/>
              <a:t>Внесите сроки </a:t>
            </a:r>
            <a:r>
              <a:rPr lang="ru-RU" dirty="0" smtClean="0"/>
              <a:t>каникул  (указать </a:t>
            </a:r>
            <a:r>
              <a:rPr lang="ru-RU" dirty="0"/>
              <a:t>конкретные даты (</a:t>
            </a:r>
            <a:r>
              <a:rPr lang="ru-RU" u="sng" dirty="0">
                <a:hlinkClick r:id="rId2"/>
              </a:rPr>
              <a:t>п. 32.3 ФГОС </a:t>
            </a:r>
            <a:r>
              <a:rPr lang="ru-RU" u="sng" dirty="0" smtClean="0">
                <a:hlinkClick r:id="rId2"/>
              </a:rPr>
              <a:t>НОО-2021</a:t>
            </a:r>
            <a:r>
              <a:rPr lang="ru-RU" u="sng" dirty="0" smtClean="0"/>
              <a:t>, 28.14 ФОП ООО, СОО</a:t>
            </a:r>
            <a:r>
              <a:rPr lang="ru-RU" dirty="0" smtClean="0"/>
              <a:t>).</a:t>
            </a:r>
          </a:p>
          <a:p>
            <a:r>
              <a:rPr lang="ru-RU" dirty="0"/>
              <a:t>Продолжительность учебных четвертей:</a:t>
            </a:r>
          </a:p>
          <a:p>
            <a:pPr marL="0" indent="0">
              <a:buNone/>
            </a:pPr>
            <a:r>
              <a:rPr lang="ru-RU" dirty="0"/>
              <a:t>I четверть – 8 учебных недель</a:t>
            </a:r>
          </a:p>
          <a:p>
            <a:pPr marL="0" indent="0">
              <a:buNone/>
            </a:pPr>
            <a:r>
              <a:rPr lang="ru-RU" dirty="0"/>
              <a:t>II четверть – 8 учебных недель</a:t>
            </a:r>
          </a:p>
          <a:p>
            <a:pPr marL="0" indent="0">
              <a:buNone/>
            </a:pPr>
            <a:r>
              <a:rPr lang="ru-RU" dirty="0"/>
              <a:t>III четверть – 10 учебных недель (для 2-11  </a:t>
            </a:r>
            <a:r>
              <a:rPr lang="ru-RU" dirty="0" err="1"/>
              <a:t>кл</a:t>
            </a:r>
            <a:r>
              <a:rPr lang="ru-RU" dirty="0"/>
              <a:t>.), 9 учебных недель (для 1 </a:t>
            </a:r>
            <a:r>
              <a:rPr lang="ru-RU" dirty="0" err="1"/>
              <a:t>кл</a:t>
            </a:r>
            <a:r>
              <a:rPr lang="ru-RU" dirty="0"/>
              <a:t>.)</a:t>
            </a:r>
          </a:p>
          <a:p>
            <a:pPr marL="0" indent="0">
              <a:buNone/>
            </a:pPr>
            <a:r>
              <a:rPr lang="ru-RU" dirty="0"/>
              <a:t>IV четверть – 8 учебных недель</a:t>
            </a:r>
          </a:p>
          <a:p>
            <a:r>
              <a:rPr lang="ru-RU" dirty="0"/>
              <a:t>Продолжительность каникул:</a:t>
            </a:r>
          </a:p>
          <a:p>
            <a:pPr marL="0" indent="0">
              <a:buNone/>
            </a:pPr>
            <a:r>
              <a:rPr lang="ru-RU" dirty="0"/>
              <a:t>по окончании I, II, III  четверти – 9  календарных дней</a:t>
            </a:r>
          </a:p>
          <a:p>
            <a:pPr marL="0" indent="0">
              <a:buNone/>
            </a:pPr>
            <a:r>
              <a:rPr lang="ru-RU" dirty="0"/>
              <a:t>дополнительные каникулы – 9 календарных дней (для 1 </a:t>
            </a:r>
            <a:r>
              <a:rPr lang="ru-RU" dirty="0" err="1"/>
              <a:t>кл</a:t>
            </a:r>
            <a:r>
              <a:rPr lang="ru-RU" dirty="0"/>
              <a:t>.)</a:t>
            </a:r>
          </a:p>
          <a:p>
            <a:pPr marL="0" indent="0">
              <a:buNone/>
            </a:pPr>
            <a:r>
              <a:rPr lang="ru-RU" dirty="0"/>
              <a:t>по окончании учебного года (летние  каникулы) – не менее 8 недель</a:t>
            </a:r>
          </a:p>
          <a:p>
            <a:endParaRPr lang="ru-RU" dirty="0" smtClean="0"/>
          </a:p>
          <a:p>
            <a:r>
              <a:rPr lang="ru-RU" dirty="0" smtClean="0"/>
              <a:t>Укажите сроки </a:t>
            </a:r>
            <a:r>
              <a:rPr lang="ru-RU" dirty="0"/>
              <a:t>проведения промежуточных </a:t>
            </a:r>
            <a:r>
              <a:rPr lang="ru-RU" dirty="0" smtClean="0"/>
              <a:t>аттестаций  (в </a:t>
            </a:r>
            <a:r>
              <a:rPr lang="ru-RU" dirty="0"/>
              <a:t>ФОП их </a:t>
            </a:r>
            <a:r>
              <a:rPr lang="ru-RU" dirty="0" smtClean="0"/>
              <a:t>нет).</a:t>
            </a:r>
          </a:p>
          <a:p>
            <a:endParaRPr lang="ru-RU" dirty="0"/>
          </a:p>
        </p:txBody>
      </p:sp>
    </p:spTree>
    <p:extLst>
      <p:ext uri="{BB962C8B-B14F-4D97-AF65-F5344CB8AC3E}">
        <p14:creationId xmlns:p14="http://schemas.microsoft.com/office/powerpoint/2010/main" val="769113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Календарный план воспитательной работы</a:t>
            </a:r>
          </a:p>
        </p:txBody>
      </p:sp>
      <p:sp>
        <p:nvSpPr>
          <p:cNvPr id="3" name="Объект 2"/>
          <p:cNvSpPr>
            <a:spLocks noGrp="1"/>
          </p:cNvSpPr>
          <p:nvPr>
            <p:ph idx="1"/>
          </p:nvPr>
        </p:nvSpPr>
        <p:spPr/>
        <p:txBody>
          <a:bodyPr/>
          <a:lstStyle/>
          <a:p>
            <a:r>
              <a:rPr lang="ru-RU" dirty="0"/>
              <a:t>Добавьте в план мероприятия из собственного календарного плана воспитательной работы. ФОП устанавливает, что федеральный план единый для всех. Но школы вправе проводить иные мероприятия согласно федеральной рабочей программе воспитания, по ключевым направлениям воспитания и дополнительного образования детей (</a:t>
            </a:r>
            <a:r>
              <a:rPr lang="ru-RU" u="sng" dirty="0">
                <a:hlinkClick r:id="rId2"/>
              </a:rPr>
              <a:t>п. 28.3 ФОП </a:t>
            </a:r>
            <a:r>
              <a:rPr lang="ru-RU" u="sng" dirty="0" smtClean="0">
                <a:hlinkClick r:id="rId2"/>
              </a:rPr>
              <a:t>НОО</a:t>
            </a:r>
            <a:r>
              <a:rPr lang="ru-RU" u="sng" dirty="0" smtClean="0"/>
              <a:t>, п.30.3.ФОП СОО</a:t>
            </a:r>
            <a:endParaRPr lang="ru-RU" dirty="0"/>
          </a:p>
        </p:txBody>
      </p:sp>
    </p:spTree>
    <p:extLst>
      <p:ext uri="{BB962C8B-B14F-4D97-AF65-F5344CB8AC3E}">
        <p14:creationId xmlns:p14="http://schemas.microsoft.com/office/powerpoint/2010/main" val="1712575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385011"/>
            <a:ext cx="8911687" cy="2005263"/>
          </a:xfrm>
        </p:spPr>
        <p:txBody>
          <a:bodyPr>
            <a:normAutofit fontScale="90000"/>
          </a:bodyPr>
          <a:lstStyle/>
          <a:p>
            <a:r>
              <a:rPr lang="ru-RU" b="1" dirty="0"/>
              <a:t>Система условий реализации основной образовательной программы в соответствии с требованиями ФГОС </a:t>
            </a:r>
            <a:r>
              <a:rPr lang="ru-RU" b="1" dirty="0" smtClean="0"/>
              <a:t>НОО, ООО, СОО</a:t>
            </a:r>
            <a:endParaRPr lang="ru-RU" b="1" dirty="0"/>
          </a:p>
        </p:txBody>
      </p:sp>
      <p:sp>
        <p:nvSpPr>
          <p:cNvPr id="3" name="Объект 2"/>
          <p:cNvSpPr>
            <a:spLocks noGrp="1"/>
          </p:cNvSpPr>
          <p:nvPr>
            <p:ph idx="1"/>
          </p:nvPr>
        </p:nvSpPr>
        <p:spPr>
          <a:xfrm>
            <a:off x="2589212" y="2999874"/>
            <a:ext cx="8915400" cy="2911348"/>
          </a:xfrm>
        </p:spPr>
        <p:txBody>
          <a:bodyPr/>
          <a:lstStyle/>
          <a:p>
            <a:r>
              <a:rPr lang="ru-RU" dirty="0" smtClean="0"/>
              <a:t>Оставить из  действующей </a:t>
            </a:r>
            <a:r>
              <a:rPr lang="ru-RU" dirty="0"/>
              <a:t>ООП </a:t>
            </a:r>
            <a:r>
              <a:rPr lang="ru-RU" dirty="0" smtClean="0"/>
              <a:t>НОО,ООО,СОО  проверить соответствие ФГОС</a:t>
            </a:r>
            <a:r>
              <a:rPr lang="ru-RU" dirty="0"/>
              <a:t>.</a:t>
            </a:r>
          </a:p>
          <a:p>
            <a:endParaRPr lang="ru-RU" dirty="0"/>
          </a:p>
        </p:txBody>
      </p:sp>
    </p:spTree>
    <p:extLst>
      <p:ext uri="{BB962C8B-B14F-4D97-AF65-F5344CB8AC3E}">
        <p14:creationId xmlns:p14="http://schemas.microsoft.com/office/powerpoint/2010/main" val="16329080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Подготовить </a:t>
            </a:r>
            <a:r>
              <a:rPr lang="ru-RU" b="1" dirty="0" smtClean="0"/>
              <a:t>рабочие программы (апрель - май 2023 г.)</a:t>
            </a:r>
            <a:r>
              <a:rPr lang="ru-RU" b="1" dirty="0"/>
              <a:t/>
            </a:r>
            <a:br>
              <a:rPr lang="ru-RU" b="1" dirty="0"/>
            </a:br>
            <a:endParaRPr lang="ru-RU" dirty="0"/>
          </a:p>
        </p:txBody>
      </p:sp>
      <p:sp>
        <p:nvSpPr>
          <p:cNvPr id="3" name="Объект 2"/>
          <p:cNvSpPr>
            <a:spLocks noGrp="1"/>
          </p:cNvSpPr>
          <p:nvPr>
            <p:ph idx="1"/>
          </p:nvPr>
        </p:nvSpPr>
        <p:spPr>
          <a:xfrm>
            <a:off x="2589212" y="2133599"/>
            <a:ext cx="8915400" cy="4399005"/>
          </a:xfrm>
        </p:spPr>
        <p:txBody>
          <a:bodyPr/>
          <a:lstStyle/>
          <a:p>
            <a:pPr marL="0" indent="0">
              <a:buNone/>
            </a:pPr>
            <a:r>
              <a:rPr lang="ru-RU" dirty="0"/>
              <a:t>П</a:t>
            </a:r>
            <a:r>
              <a:rPr lang="ru-RU" dirty="0" smtClean="0"/>
              <a:t>ересмотреть </a:t>
            </a:r>
            <a:r>
              <a:rPr lang="ru-RU" dirty="0"/>
              <a:t>рабочие программы по новым </a:t>
            </a:r>
            <a:r>
              <a:rPr lang="ru-RU" dirty="0" smtClean="0"/>
              <a:t>требованиям: </a:t>
            </a:r>
          </a:p>
          <a:p>
            <a:r>
              <a:rPr lang="ru-RU" dirty="0" smtClean="0"/>
              <a:t>рабочие </a:t>
            </a:r>
            <a:r>
              <a:rPr lang="ru-RU" dirty="0"/>
              <a:t>программы учебных предметов, курсов, модулей, а также курсов внеурочной деятельности надо составить с учетом рабочей программы </a:t>
            </a:r>
            <a:r>
              <a:rPr lang="ru-RU" dirty="0" smtClean="0"/>
              <a:t>воспитания; </a:t>
            </a:r>
          </a:p>
          <a:p>
            <a:r>
              <a:rPr lang="ru-RU" dirty="0" smtClean="0"/>
              <a:t>в</a:t>
            </a:r>
            <a:r>
              <a:rPr lang="ru-RU" dirty="0"/>
              <a:t> тематическое планирование рабочих программ педагоги должны включить возможность использовать электронные и цифровые образовательные ресурсы по каждой </a:t>
            </a:r>
            <a:r>
              <a:rPr lang="ru-RU" dirty="0" smtClean="0"/>
              <a:t>теме</a:t>
            </a:r>
            <a:r>
              <a:rPr lang="ru-RU" dirty="0"/>
              <a:t>; </a:t>
            </a:r>
            <a:endParaRPr lang="ru-RU" dirty="0" smtClean="0"/>
          </a:p>
          <a:p>
            <a:r>
              <a:rPr lang="ru-RU" dirty="0" smtClean="0"/>
              <a:t>в</a:t>
            </a:r>
            <a:r>
              <a:rPr lang="ru-RU" dirty="0"/>
              <a:t> рабочих программах внеурочной деятельности надо указать формы проведения </a:t>
            </a:r>
            <a:r>
              <a:rPr lang="ru-RU" dirty="0" smtClean="0"/>
              <a:t>занятий;</a:t>
            </a:r>
          </a:p>
          <a:p>
            <a:r>
              <a:rPr lang="ru-RU" dirty="0"/>
              <a:t>готовить рабочие программы сразу на уровень </a:t>
            </a:r>
            <a:r>
              <a:rPr lang="ru-RU" dirty="0" smtClean="0"/>
              <a:t>образования;</a:t>
            </a:r>
          </a:p>
          <a:p>
            <a:r>
              <a:rPr lang="ru-RU" dirty="0"/>
              <a:t>в рабочие программы </a:t>
            </a:r>
            <a:r>
              <a:rPr lang="ru-RU" dirty="0" smtClean="0"/>
              <a:t>включить </a:t>
            </a:r>
            <a:r>
              <a:rPr lang="ru-RU" dirty="0"/>
              <a:t>воспитательные цели и задачи изучения предмета, а содержание предмета </a:t>
            </a:r>
            <a:r>
              <a:rPr lang="ru-RU" dirty="0" smtClean="0"/>
              <a:t>направить </a:t>
            </a:r>
            <a:r>
              <a:rPr lang="ru-RU" dirty="0"/>
              <a:t>на достижение планируемых результатов.</a:t>
            </a:r>
            <a:r>
              <a:rPr lang="ru-RU" dirty="0" smtClean="0"/>
              <a:t> </a:t>
            </a:r>
            <a:endParaRPr lang="ru-RU" dirty="0"/>
          </a:p>
          <a:p>
            <a:endParaRPr lang="ru-RU" dirty="0"/>
          </a:p>
        </p:txBody>
      </p:sp>
    </p:spTree>
    <p:extLst>
      <p:ext uri="{BB962C8B-B14F-4D97-AF65-F5344CB8AC3E}">
        <p14:creationId xmlns:p14="http://schemas.microsoft.com/office/powerpoint/2010/main" val="17036928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420130"/>
            <a:ext cx="8911687" cy="757881"/>
          </a:xfrm>
        </p:spPr>
        <p:txBody>
          <a:bodyPr>
            <a:normAutofit/>
          </a:bodyPr>
          <a:lstStyle/>
          <a:p>
            <a:r>
              <a:rPr lang="ru-RU" b="1" dirty="0" smtClean="0"/>
              <a:t>Решение совещания</a:t>
            </a:r>
            <a:endParaRPr lang="ru-RU" b="1" dirty="0"/>
          </a:p>
        </p:txBody>
      </p:sp>
      <p:sp>
        <p:nvSpPr>
          <p:cNvPr id="3" name="Объект 2"/>
          <p:cNvSpPr>
            <a:spLocks noGrp="1"/>
          </p:cNvSpPr>
          <p:nvPr>
            <p:ph idx="1"/>
          </p:nvPr>
        </p:nvSpPr>
        <p:spPr/>
        <p:txBody>
          <a:bodyPr>
            <a:normAutofit fontScale="92500" lnSpcReduction="10000"/>
          </a:bodyPr>
          <a:lstStyle/>
          <a:p>
            <a:r>
              <a:rPr lang="ru-RU" b="1" dirty="0" smtClean="0"/>
              <a:t>Составить </a:t>
            </a:r>
            <a:r>
              <a:rPr lang="ru-RU" b="1" dirty="0"/>
              <a:t>учебные планы, календарные учебные графики, планы внеурочной </a:t>
            </a:r>
            <a:r>
              <a:rPr lang="ru-RU" b="1" dirty="0" smtClean="0"/>
              <a:t>деятельности (май-июнь 2023 г.)</a:t>
            </a:r>
          </a:p>
          <a:p>
            <a:r>
              <a:rPr lang="ru-RU" b="1" dirty="0" smtClean="0"/>
              <a:t>Утвердить ООП НОО,ООО,СОО и рабочие программы  (до 1 июля 2023 г.)</a:t>
            </a:r>
          </a:p>
          <a:p>
            <a:r>
              <a:rPr lang="ru-RU" b="1" dirty="0"/>
              <a:t>Провести родительские собрания и уведомить родителей о переходе на обновленные ФГОС </a:t>
            </a:r>
            <a:r>
              <a:rPr lang="ru-RU" b="1" dirty="0" smtClean="0"/>
              <a:t>СОО и ФОП </a:t>
            </a:r>
            <a:r>
              <a:rPr lang="ru-RU" b="1" dirty="0"/>
              <a:t>- до 01.07.2023</a:t>
            </a:r>
          </a:p>
          <a:p>
            <a:r>
              <a:rPr lang="ru-RU" b="1" dirty="0"/>
              <a:t>Организовать мониторинг образовательных предпочтений обучающих , планирующих обучение в универсальном профильном классе – до 01.06.2023</a:t>
            </a:r>
          </a:p>
          <a:p>
            <a:r>
              <a:rPr lang="ru-RU" b="1" dirty="0"/>
              <a:t>Провести  мониторинг готовности школы к введению ФГОС СОО – до  01.07.2023</a:t>
            </a:r>
          </a:p>
          <a:p>
            <a:endParaRPr lang="ru-RU" b="1" dirty="0" smtClean="0"/>
          </a:p>
          <a:p>
            <a:r>
              <a:rPr lang="ru-RU" dirty="0" smtClean="0"/>
              <a:t>Скорректируйте </a:t>
            </a:r>
            <a:r>
              <a:rPr lang="ru-RU" dirty="0"/>
              <a:t>локальные </a:t>
            </a:r>
            <a:r>
              <a:rPr lang="ru-RU" dirty="0" smtClean="0"/>
              <a:t>акты( август 2023 г)</a:t>
            </a:r>
          </a:p>
          <a:p>
            <a:endParaRPr lang="ru-RU" b="1" dirty="0"/>
          </a:p>
          <a:p>
            <a:endParaRPr lang="ru-RU" dirty="0"/>
          </a:p>
        </p:txBody>
      </p:sp>
    </p:spTree>
    <p:extLst>
      <p:ext uri="{BB962C8B-B14F-4D97-AF65-F5344CB8AC3E}">
        <p14:creationId xmlns:p14="http://schemas.microsoft.com/office/powerpoint/2010/main" val="486687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Утверждены федеральные образовательные программы </a:t>
            </a:r>
            <a:br>
              <a:rPr lang="ru-RU" b="1" dirty="0"/>
            </a:br>
            <a:endParaRPr lang="ru-RU" dirty="0"/>
          </a:p>
        </p:txBody>
      </p:sp>
      <p:sp>
        <p:nvSpPr>
          <p:cNvPr id="3" name="Объект 2"/>
          <p:cNvSpPr>
            <a:spLocks noGrp="1"/>
          </p:cNvSpPr>
          <p:nvPr>
            <p:ph idx="1"/>
          </p:nvPr>
        </p:nvSpPr>
        <p:spPr>
          <a:xfrm>
            <a:off x="2589212" y="2133600"/>
            <a:ext cx="8915400" cy="3978442"/>
          </a:xfrm>
        </p:spPr>
        <p:txBody>
          <a:bodyPr/>
          <a:lstStyle/>
          <a:p>
            <a:pPr marL="0" indent="0">
              <a:buNone/>
            </a:pPr>
            <a:r>
              <a:rPr lang="ru-RU" sz="2000" b="1" dirty="0"/>
              <a:t>Приказы </a:t>
            </a:r>
            <a:r>
              <a:rPr lang="ru-RU" sz="2000" b="1" dirty="0" err="1"/>
              <a:t>Минпросвещения</a:t>
            </a:r>
            <a:r>
              <a:rPr lang="ru-RU" sz="2000" b="1" dirty="0"/>
              <a:t> России </a:t>
            </a:r>
          </a:p>
          <a:p>
            <a:r>
              <a:rPr lang="ru-RU" sz="2000" b="1" dirty="0" smtClean="0"/>
              <a:t>от </a:t>
            </a:r>
            <a:r>
              <a:rPr lang="ru-RU" sz="2000" b="1" dirty="0"/>
              <a:t>16.11.2022 № 992 «Об утверждении федеральной образовательной программы начального общего образования»</a:t>
            </a:r>
          </a:p>
          <a:p>
            <a:r>
              <a:rPr lang="ru-RU" sz="2000" b="1" dirty="0" smtClean="0"/>
              <a:t>от </a:t>
            </a:r>
            <a:r>
              <a:rPr lang="ru-RU" sz="2000" b="1" dirty="0"/>
              <a:t>16.11.2022 № 993 «Об утверждении федеральной образовательной программы основного общего образования»</a:t>
            </a:r>
          </a:p>
          <a:p>
            <a:r>
              <a:rPr lang="ru-RU" sz="2000" b="1" dirty="0" smtClean="0"/>
              <a:t>от </a:t>
            </a:r>
            <a:r>
              <a:rPr lang="ru-RU" sz="2000" b="1" dirty="0"/>
              <a:t>23.11.2022 № 1014 «Об утверждении федеральной образовательной программы среднего общего образования» </a:t>
            </a:r>
            <a:endParaRPr lang="ru-RU" sz="2000" b="1" dirty="0" smtClean="0"/>
          </a:p>
          <a:p>
            <a:pPr marL="0" indent="0">
              <a:buNone/>
            </a:pPr>
            <a:r>
              <a:rPr lang="ru-RU" sz="2000" b="1" dirty="0" smtClean="0"/>
              <a:t>(</a:t>
            </a:r>
            <a:r>
              <a:rPr lang="ru-RU" sz="2000" b="1" dirty="0"/>
              <a:t>далее – ФОП НОО, ООО и СОО)</a:t>
            </a:r>
          </a:p>
          <a:p>
            <a:endParaRPr lang="ru-RU" dirty="0"/>
          </a:p>
        </p:txBody>
      </p:sp>
    </p:spTree>
    <p:extLst>
      <p:ext uri="{BB962C8B-B14F-4D97-AF65-F5344CB8AC3E}">
        <p14:creationId xmlns:p14="http://schemas.microsoft.com/office/powerpoint/2010/main" val="1280401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Основные мероприятия </a:t>
            </a:r>
            <a:br>
              <a:rPr lang="ru-RU" b="1" dirty="0" smtClean="0"/>
            </a:br>
            <a:r>
              <a:rPr lang="ru-RU" b="1" dirty="0" smtClean="0"/>
              <a:t>для внедрения новых ФГОС</a:t>
            </a:r>
            <a:endParaRPr lang="ru-RU" b="1" dirty="0"/>
          </a:p>
        </p:txBody>
      </p:sp>
      <p:sp>
        <p:nvSpPr>
          <p:cNvPr id="3" name="Объект 2"/>
          <p:cNvSpPr>
            <a:spLocks noGrp="1"/>
          </p:cNvSpPr>
          <p:nvPr>
            <p:ph idx="1"/>
          </p:nvPr>
        </p:nvSpPr>
        <p:spPr/>
        <p:txBody>
          <a:bodyPr/>
          <a:lstStyle/>
          <a:p>
            <a:r>
              <a:rPr lang="ru-RU" dirty="0" smtClean="0"/>
              <a:t>Создание  рабочей группы. </a:t>
            </a:r>
          </a:p>
          <a:p>
            <a:r>
              <a:rPr lang="ru-RU" dirty="0" smtClean="0">
                <a:solidFill>
                  <a:schemeClr val="tx1"/>
                </a:solidFill>
              </a:rPr>
              <a:t>Утверждение плана – графика по переходу на ФОП. </a:t>
            </a:r>
          </a:p>
          <a:p>
            <a:r>
              <a:rPr lang="ru-RU" b="1" dirty="0"/>
              <a:t>Изменение ООП </a:t>
            </a:r>
            <a:r>
              <a:rPr lang="ru-RU" b="1" dirty="0" smtClean="0"/>
              <a:t>НОО, ООО, СОО</a:t>
            </a:r>
          </a:p>
          <a:p>
            <a:r>
              <a:rPr lang="ru-RU" dirty="0" smtClean="0">
                <a:solidFill>
                  <a:schemeClr val="tx1"/>
                </a:solidFill>
              </a:rPr>
              <a:t>Разработать, изменить рабочие программы.</a:t>
            </a:r>
          </a:p>
          <a:p>
            <a:r>
              <a:rPr lang="ru-RU" dirty="0" smtClean="0">
                <a:solidFill>
                  <a:schemeClr val="tx1"/>
                </a:solidFill>
              </a:rPr>
              <a:t>Разработать  учебные планы, календарные учебные графики, планы внеурочной деятельности. </a:t>
            </a:r>
          </a:p>
          <a:p>
            <a:r>
              <a:rPr lang="ru-RU" dirty="0" smtClean="0">
                <a:solidFill>
                  <a:schemeClr val="tx1"/>
                </a:solidFill>
              </a:rPr>
              <a:t>Разработать программы </a:t>
            </a:r>
            <a:r>
              <a:rPr lang="ru-RU" dirty="0">
                <a:solidFill>
                  <a:schemeClr val="tx1"/>
                </a:solidFill>
              </a:rPr>
              <a:t>воспитания. </a:t>
            </a:r>
            <a:endParaRPr lang="ru-RU" dirty="0" smtClean="0">
              <a:solidFill>
                <a:schemeClr val="tx1"/>
              </a:solidFill>
            </a:endParaRPr>
          </a:p>
        </p:txBody>
      </p:sp>
    </p:spTree>
    <p:extLst>
      <p:ext uri="{BB962C8B-B14F-4D97-AF65-F5344CB8AC3E}">
        <p14:creationId xmlns:p14="http://schemas.microsoft.com/office/powerpoint/2010/main" val="874853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Сформировать рабочую группу по переходу на </a:t>
            </a:r>
            <a:r>
              <a:rPr lang="ru-RU" b="1" dirty="0" smtClean="0"/>
              <a:t>ФОП</a:t>
            </a:r>
            <a:r>
              <a:rPr lang="ru-RU" b="1" dirty="0"/>
              <a:t/>
            </a:r>
            <a:br>
              <a:rPr lang="ru-RU" b="1" dirty="0"/>
            </a:br>
            <a:endParaRPr lang="ru-RU" dirty="0"/>
          </a:p>
        </p:txBody>
      </p:sp>
      <p:sp>
        <p:nvSpPr>
          <p:cNvPr id="3" name="Объект 2"/>
          <p:cNvSpPr>
            <a:spLocks noGrp="1"/>
          </p:cNvSpPr>
          <p:nvPr>
            <p:ph idx="1"/>
          </p:nvPr>
        </p:nvSpPr>
        <p:spPr/>
        <p:txBody>
          <a:bodyPr/>
          <a:lstStyle/>
          <a:p>
            <a:r>
              <a:rPr lang="ru-RU" dirty="0"/>
              <a:t>С</a:t>
            </a:r>
            <a:r>
              <a:rPr lang="ru-RU" dirty="0" smtClean="0"/>
              <a:t>оздать </a:t>
            </a:r>
            <a:r>
              <a:rPr lang="ru-RU" dirty="0"/>
              <a:t>рабочую группу </a:t>
            </a:r>
            <a:r>
              <a:rPr lang="ru-RU" dirty="0" smtClean="0"/>
              <a:t>приказом</a:t>
            </a:r>
          </a:p>
          <a:p>
            <a:r>
              <a:rPr lang="ru-RU" dirty="0" smtClean="0"/>
              <a:t>Состав: заместитель </a:t>
            </a:r>
            <a:r>
              <a:rPr lang="ru-RU" dirty="0"/>
              <a:t>директора по УВР, </a:t>
            </a:r>
            <a:r>
              <a:rPr lang="ru-RU" dirty="0" smtClean="0"/>
              <a:t>методист, руководители </a:t>
            </a:r>
            <a:r>
              <a:rPr lang="ru-RU" dirty="0" err="1"/>
              <a:t>методобъединений</a:t>
            </a:r>
            <a:r>
              <a:rPr lang="ru-RU" dirty="0"/>
              <a:t>, </a:t>
            </a:r>
            <a:r>
              <a:rPr lang="ru-RU" dirty="0" smtClean="0"/>
              <a:t>педагоги. </a:t>
            </a:r>
          </a:p>
          <a:p>
            <a:r>
              <a:rPr lang="ru-RU" dirty="0" smtClean="0"/>
              <a:t>Провести педсовет.</a:t>
            </a:r>
          </a:p>
          <a:p>
            <a:r>
              <a:rPr lang="ru-RU" dirty="0" smtClean="0"/>
              <a:t>Издать приказ о создании рабочей группы по переходу на ФОП </a:t>
            </a:r>
            <a:endParaRPr lang="ru-RU" dirty="0"/>
          </a:p>
        </p:txBody>
      </p:sp>
    </p:spTree>
    <p:extLst>
      <p:ext uri="{BB962C8B-B14F-4D97-AF65-F5344CB8AC3E}">
        <p14:creationId xmlns:p14="http://schemas.microsoft.com/office/powerpoint/2010/main" val="2209425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Утвердить план – график по переходу на ФОП</a:t>
            </a:r>
            <a:endParaRPr lang="ru-RU" dirty="0"/>
          </a:p>
        </p:txBody>
      </p:sp>
      <p:sp>
        <p:nvSpPr>
          <p:cNvPr id="3" name="Объект 2"/>
          <p:cNvSpPr>
            <a:spLocks noGrp="1"/>
          </p:cNvSpPr>
          <p:nvPr>
            <p:ph idx="1"/>
          </p:nvPr>
        </p:nvSpPr>
        <p:spPr/>
        <p:txBody>
          <a:bodyPr/>
          <a:lstStyle/>
          <a:p>
            <a:pPr marL="0" indent="0">
              <a:buNone/>
            </a:pPr>
            <a:r>
              <a:rPr lang="ru-RU" b="1" dirty="0"/>
              <a:t>тематические </a:t>
            </a:r>
            <a:r>
              <a:rPr lang="ru-RU" b="1" dirty="0" smtClean="0"/>
              <a:t>блоки:</a:t>
            </a:r>
          </a:p>
          <a:p>
            <a:r>
              <a:rPr lang="ru-RU" dirty="0" smtClean="0"/>
              <a:t>подготовительные,</a:t>
            </a:r>
          </a:p>
          <a:p>
            <a:r>
              <a:rPr lang="ru-RU" dirty="0" smtClean="0"/>
              <a:t>корректировка ООП</a:t>
            </a:r>
          </a:p>
          <a:p>
            <a:r>
              <a:rPr lang="ru-RU" dirty="0" smtClean="0"/>
              <a:t>обсуждение </a:t>
            </a:r>
            <a:r>
              <a:rPr lang="ru-RU" dirty="0"/>
              <a:t>и утверждение </a:t>
            </a:r>
            <a:r>
              <a:rPr lang="ru-RU" dirty="0" smtClean="0"/>
              <a:t>ООП</a:t>
            </a:r>
          </a:p>
          <a:p>
            <a:r>
              <a:rPr lang="ru-RU" dirty="0" smtClean="0"/>
              <a:t>изменение </a:t>
            </a:r>
            <a:r>
              <a:rPr lang="ru-RU" dirty="0"/>
              <a:t>локальных актов. </a:t>
            </a:r>
          </a:p>
        </p:txBody>
      </p:sp>
    </p:spTree>
    <p:extLst>
      <p:ext uri="{BB962C8B-B14F-4D97-AF65-F5344CB8AC3E}">
        <p14:creationId xmlns:p14="http://schemas.microsoft.com/office/powerpoint/2010/main" val="1359826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3471" y="238898"/>
            <a:ext cx="9791142" cy="469556"/>
          </a:xfrm>
        </p:spPr>
        <p:txBody>
          <a:bodyPr>
            <a:normAutofit fontScale="90000"/>
          </a:bodyPr>
          <a:lstStyle/>
          <a:p>
            <a:r>
              <a:rPr lang="ru-RU" b="1" dirty="0" smtClean="0"/>
              <a:t>Особенности ООП</a:t>
            </a:r>
            <a:endParaRPr lang="ru-RU" b="1" dirty="0"/>
          </a:p>
        </p:txBody>
      </p:sp>
      <p:sp>
        <p:nvSpPr>
          <p:cNvPr id="3" name="Объект 2"/>
          <p:cNvSpPr>
            <a:spLocks noGrp="1"/>
          </p:cNvSpPr>
          <p:nvPr>
            <p:ph idx="1"/>
          </p:nvPr>
        </p:nvSpPr>
        <p:spPr>
          <a:xfrm>
            <a:off x="1136821" y="1235676"/>
            <a:ext cx="10717427" cy="4675546"/>
          </a:xfrm>
        </p:spPr>
        <p:txBody>
          <a:bodyPr>
            <a:normAutofit/>
          </a:bodyPr>
          <a:lstStyle/>
          <a:p>
            <a:r>
              <a:rPr lang="ru-RU" sz="1600" dirty="0"/>
              <a:t>Структура </a:t>
            </a:r>
            <a:r>
              <a:rPr lang="ru-RU" sz="1600" dirty="0" smtClean="0"/>
              <a:t>основных образовательных программ, </a:t>
            </a:r>
            <a:r>
              <a:rPr lang="ru-RU" sz="1600" dirty="0"/>
              <a:t>в том числе адаптированной, включает обязательную часть и часть, формируемую участниками образовательных отношений за счет включения в учебные планы учебных предметов, учебных курсов </a:t>
            </a:r>
            <a:r>
              <a:rPr lang="ru-RU" sz="1600" b="1" dirty="0"/>
              <a:t>(в том числе внеурочной деятельности), </a:t>
            </a:r>
            <a:r>
              <a:rPr lang="ru-RU" sz="1600" dirty="0"/>
              <a:t>учебных модулей по выбору обучающихся, родителей (законных представителей) несовершеннолетних обучающихся из перечня, предлагаемого Организацией</a:t>
            </a:r>
            <a:r>
              <a:rPr lang="ru-RU" sz="1600" dirty="0" smtClean="0"/>
              <a:t>.</a:t>
            </a:r>
          </a:p>
          <a:p>
            <a:r>
              <a:rPr lang="ru-RU" sz="1600" dirty="0" smtClean="0"/>
              <a:t>Объем </a:t>
            </a:r>
            <a:r>
              <a:rPr lang="ru-RU" sz="1600" dirty="0"/>
              <a:t>обязательной части программы начального общего образования составляет 80%, а объем части, формируемой участниками образовательных отношений из перечня, предлагаемого Организацией, - 20% от общего объема программы начального общего </a:t>
            </a:r>
            <a:r>
              <a:rPr lang="ru-RU" sz="1600" dirty="0" smtClean="0"/>
              <a:t>образования.</a:t>
            </a:r>
          </a:p>
          <a:p>
            <a:r>
              <a:rPr lang="ru-RU" sz="1600" dirty="0"/>
              <a:t>Объем обязательной части программы основного общего образования составляет 70%, а объем части, формируемой участниками образовательных отношений из перечня, предлагаемого Организацией, - 30% от общего объема программы основного общего </a:t>
            </a:r>
            <a:r>
              <a:rPr lang="ru-RU" sz="1600" dirty="0" smtClean="0"/>
              <a:t>образования</a:t>
            </a:r>
            <a:r>
              <a:rPr lang="ru-RU" sz="1600" dirty="0"/>
              <a:t>.</a:t>
            </a:r>
            <a:endParaRPr lang="ru-RU" sz="1600" dirty="0" smtClean="0"/>
          </a:p>
          <a:p>
            <a:r>
              <a:rPr lang="ru-RU" sz="1600" dirty="0" smtClean="0"/>
              <a:t>Обязательная </a:t>
            </a:r>
            <a:r>
              <a:rPr lang="ru-RU" sz="1600" dirty="0"/>
              <a:t>часть образовательной программы среднего общего образования составляет 60%, а часть, формируемая участниками образовательных отношений, - 40% от общего объема образовательной программы среднего общего образования</a:t>
            </a:r>
            <a:r>
              <a:rPr lang="ru-RU" sz="1600" dirty="0" smtClean="0"/>
              <a:t>.</a:t>
            </a:r>
          </a:p>
          <a:p>
            <a:endParaRPr lang="ru-RU" sz="1400" dirty="0"/>
          </a:p>
          <a:p>
            <a:endParaRPr lang="ru-RU" dirty="0"/>
          </a:p>
          <a:p>
            <a:endParaRPr lang="ru-RU" dirty="0"/>
          </a:p>
        </p:txBody>
      </p:sp>
    </p:spTree>
    <p:extLst>
      <p:ext uri="{BB962C8B-B14F-4D97-AF65-F5344CB8AC3E}">
        <p14:creationId xmlns:p14="http://schemas.microsoft.com/office/powerpoint/2010/main" val="1328161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Изменение ООП НОО, ООО, СОО</a:t>
            </a:r>
            <a:r>
              <a:rPr lang="ru-RU" b="1" dirty="0"/>
              <a:t/>
            </a:r>
            <a:br>
              <a:rPr lang="ru-RU" b="1" dirty="0"/>
            </a:br>
            <a:endParaRPr lang="ru-RU" b="1" dirty="0"/>
          </a:p>
        </p:txBody>
      </p:sp>
      <p:sp>
        <p:nvSpPr>
          <p:cNvPr id="3" name="Объект 2"/>
          <p:cNvSpPr>
            <a:spLocks noGrp="1"/>
          </p:cNvSpPr>
          <p:nvPr>
            <p:ph idx="1"/>
          </p:nvPr>
        </p:nvSpPr>
        <p:spPr/>
        <p:txBody>
          <a:bodyPr>
            <a:normAutofit/>
          </a:bodyPr>
          <a:lstStyle/>
          <a:p>
            <a:r>
              <a:rPr lang="ru-RU" sz="2400" dirty="0"/>
              <a:t>содержание и планируемые результаты должны быть </a:t>
            </a:r>
            <a:r>
              <a:rPr lang="ru-RU" sz="2400" b="1" dirty="0"/>
              <a:t>не ниже тех</a:t>
            </a:r>
            <a:r>
              <a:rPr lang="ru-RU" sz="2400" dirty="0"/>
              <a:t>, что указаны в ФОП </a:t>
            </a:r>
            <a:r>
              <a:rPr lang="ru-RU" sz="2400" dirty="0" smtClean="0"/>
              <a:t>НОО, ООО, СОО (п.3 ФОП НОО, ООО, СОО)</a:t>
            </a:r>
          </a:p>
          <a:p>
            <a:r>
              <a:rPr lang="ru-RU" sz="2400" dirty="0"/>
              <a:t>внести изменения во все разделы ООП – целевой, содержательный и организационный.</a:t>
            </a:r>
          </a:p>
          <a:p>
            <a:endParaRPr lang="ru-RU" sz="2400" dirty="0"/>
          </a:p>
        </p:txBody>
      </p:sp>
    </p:spTree>
    <p:extLst>
      <p:ext uri="{BB962C8B-B14F-4D97-AF65-F5344CB8AC3E}">
        <p14:creationId xmlns:p14="http://schemas.microsoft.com/office/powerpoint/2010/main" val="3116613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51609"/>
          </a:xfrm>
        </p:spPr>
        <p:txBody>
          <a:bodyPr>
            <a:normAutofit fontScale="90000"/>
          </a:bodyPr>
          <a:lstStyle/>
          <a:p>
            <a:r>
              <a:rPr lang="ru-RU" b="1" dirty="0"/>
              <a:t>Целевой раздел ООП </a:t>
            </a:r>
            <a:r>
              <a:rPr lang="ru-RU" b="1" dirty="0" smtClean="0"/>
              <a:t>НОО, ООО, СОО</a:t>
            </a:r>
            <a:r>
              <a:rPr lang="ru-RU" b="1" dirty="0"/>
              <a:t/>
            </a:r>
            <a:br>
              <a:rPr lang="ru-RU" b="1" dirty="0"/>
            </a:br>
            <a:endParaRPr lang="ru-RU" b="1" dirty="0"/>
          </a:p>
        </p:txBody>
      </p:sp>
      <p:sp>
        <p:nvSpPr>
          <p:cNvPr id="3" name="Объект 2"/>
          <p:cNvSpPr>
            <a:spLocks noGrp="1"/>
          </p:cNvSpPr>
          <p:nvPr>
            <p:ph idx="1"/>
          </p:nvPr>
        </p:nvSpPr>
        <p:spPr>
          <a:xfrm>
            <a:off x="1764632" y="1588168"/>
            <a:ext cx="9739980" cy="4323054"/>
          </a:xfrm>
        </p:spPr>
        <p:txBody>
          <a:bodyPr>
            <a:normAutofit/>
          </a:bodyPr>
          <a:lstStyle/>
          <a:p>
            <a:r>
              <a:rPr lang="ru-RU" sz="2800" dirty="0" smtClean="0"/>
              <a:t>пояснительная записка</a:t>
            </a:r>
          </a:p>
          <a:p>
            <a:endParaRPr lang="ru-RU" sz="2800" dirty="0" smtClean="0"/>
          </a:p>
          <a:p>
            <a:r>
              <a:rPr lang="ru-RU" sz="2800" dirty="0" smtClean="0"/>
              <a:t>планируемые </a:t>
            </a:r>
            <a:r>
              <a:rPr lang="ru-RU" sz="2800" dirty="0"/>
              <a:t>результаты освоения </a:t>
            </a:r>
            <a:r>
              <a:rPr lang="ru-RU" sz="2800" dirty="0" smtClean="0"/>
              <a:t>программы</a:t>
            </a:r>
          </a:p>
          <a:p>
            <a:pPr marL="0" indent="0">
              <a:buNone/>
            </a:pPr>
            <a:r>
              <a:rPr lang="ru-RU" sz="2800" dirty="0" smtClean="0"/>
              <a:t> </a:t>
            </a:r>
            <a:endParaRPr lang="ru-RU" sz="2800" dirty="0"/>
          </a:p>
          <a:p>
            <a:r>
              <a:rPr lang="ru-RU" sz="2800" dirty="0" smtClean="0"/>
              <a:t>систему </a:t>
            </a:r>
            <a:r>
              <a:rPr lang="ru-RU" sz="2800" dirty="0"/>
              <a:t>оценки достижения планируемых </a:t>
            </a:r>
            <a:r>
              <a:rPr lang="ru-RU" sz="2800" dirty="0" smtClean="0"/>
              <a:t>результатов</a:t>
            </a:r>
            <a:endParaRPr lang="ru-RU" sz="2800" dirty="0"/>
          </a:p>
        </p:txBody>
      </p:sp>
    </p:spTree>
    <p:extLst>
      <p:ext uri="{BB962C8B-B14F-4D97-AF65-F5344CB8AC3E}">
        <p14:creationId xmlns:p14="http://schemas.microsoft.com/office/powerpoint/2010/main" val="890251043"/>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1616</TotalTime>
  <Words>1595</Words>
  <Application>Microsoft Office PowerPoint</Application>
  <PresentationFormat>Широкоэкранный</PresentationFormat>
  <Paragraphs>177</Paragraphs>
  <Slides>25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25</vt:i4>
      </vt:variant>
    </vt:vector>
  </HeadingPairs>
  <TitlesOfParts>
    <vt:vector size="30" baseType="lpstr">
      <vt:lpstr>Arial</vt:lpstr>
      <vt:lpstr>Times New Roman</vt:lpstr>
      <vt:lpstr>Trebuchet MS</vt:lpstr>
      <vt:lpstr>Wingdings 3</vt:lpstr>
      <vt:lpstr>Грань</vt:lpstr>
      <vt:lpstr>Внедрение ФОП в школе</vt:lpstr>
      <vt:lpstr>Министерство просвещения РФ утвердило новые ФГОС </vt:lpstr>
      <vt:lpstr>Утверждены федеральные образовательные программы  </vt:lpstr>
      <vt:lpstr>Основные мероприятия  для внедрения новых ФГОС</vt:lpstr>
      <vt:lpstr>Сформировать рабочую группу по переходу на ФОП </vt:lpstr>
      <vt:lpstr>Утвердить план – график по переходу на ФОП</vt:lpstr>
      <vt:lpstr>Особенности ООП</vt:lpstr>
      <vt:lpstr>Изменение ООП НОО, ООО, СОО </vt:lpstr>
      <vt:lpstr>Целевой раздел ООП НОО, ООО, СОО </vt:lpstr>
      <vt:lpstr>Пояснительная записка</vt:lpstr>
      <vt:lpstr>Планируемые результаты освоения</vt:lpstr>
      <vt:lpstr>Система оценки достижения планируемых результатов НОО, ООО, СОО</vt:lpstr>
      <vt:lpstr>Система оценки достижения планируемых результатов ООО</vt:lpstr>
      <vt:lpstr>Содержательный раздел ООП </vt:lpstr>
      <vt:lpstr>Рабочие программы (для педагогов)</vt:lpstr>
      <vt:lpstr>Организационный раздел ООП НОО,ООО </vt:lpstr>
      <vt:lpstr>Учебный план</vt:lpstr>
      <vt:lpstr>Учебный план СОО</vt:lpstr>
      <vt:lpstr>План внеурочной деятельности</vt:lpstr>
      <vt:lpstr>Санитарные правила СП 2.4.3648-20 "Санитарно-эпидемиологические требования к организациям воспитания и обучения, отдыха и оздоровления детей и молодежи", утвержденными постановлением Главного государственного санитарного врача Российской Федерации от 28 сентября 2020 г. N 28 &lt;9&gt; (далее - Санитарно-эпидемиологические требования)</vt:lpstr>
      <vt:lpstr>Календарный учебный график</vt:lpstr>
      <vt:lpstr>Календарный план воспитательной работы</vt:lpstr>
      <vt:lpstr>Система условий реализации основной образовательной программы в соответствии с требованиями ФГОС НОО, ООО, СОО</vt:lpstr>
      <vt:lpstr>Подготовить рабочие программы (апрель - май 2023 г.) </vt:lpstr>
      <vt:lpstr>Решение совещания</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Инструкция  по переходу на новые ФГОС НОО иООО</dc:title>
  <dc:creator>МОУО Тобольский район</dc:creator>
  <cp:lastModifiedBy>Пользователь</cp:lastModifiedBy>
  <cp:revision>64</cp:revision>
  <cp:lastPrinted>2023-03-31T09:04:42Z</cp:lastPrinted>
  <dcterms:created xsi:type="dcterms:W3CDTF">2022-02-07T08:01:09Z</dcterms:created>
  <dcterms:modified xsi:type="dcterms:W3CDTF">2023-03-31T09:06:31Z</dcterms:modified>
</cp:coreProperties>
</file>